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960" y="-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18444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ps.fremont25.org/teachers/seatingchartcontainer.action?sectionId=35468#classtoolsmode" TargetMode="External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51692"/>
            <a:ext cx="6270691" cy="4900246"/>
          </a:xfrm>
        </p:spPr>
        <p:txBody>
          <a:bodyPr/>
          <a:lstStyle/>
          <a:p>
            <a:pPr lvl="0">
              <a:lnSpc>
                <a:spcPct val="150000"/>
              </a:lnSpc>
            </a:pPr>
            <a:endParaRPr lang="en-US" b="1" dirty="0" smtClean="0"/>
          </a:p>
          <a:p>
            <a:pPr lvl="0">
              <a:lnSpc>
                <a:spcPct val="150000"/>
              </a:lnSpc>
            </a:pPr>
            <a:r>
              <a:rPr lang="en-US" b="1" dirty="0" smtClean="0"/>
              <a:t>The ring has most of its mass on the  outside edge.</a:t>
            </a:r>
          </a:p>
          <a:p>
            <a:pPr lvl="0">
              <a:lnSpc>
                <a:spcPct val="150000"/>
              </a:lnSpc>
            </a:pPr>
            <a:r>
              <a:rPr lang="en-US" b="1" dirty="0"/>
              <a:t> </a:t>
            </a:r>
            <a:r>
              <a:rPr lang="en-US" b="1" dirty="0" smtClean="0"/>
              <a:t>the ring will move slower.</a:t>
            </a:r>
            <a:endParaRPr lang="en-US" b="1" dirty="0"/>
          </a:p>
          <a:p>
            <a:pPr lvl="0">
              <a:lnSpc>
                <a:spcPct val="150000"/>
              </a:lnSpc>
            </a:pPr>
            <a:r>
              <a:rPr lang="en-US" b="1" dirty="0" smtClean="0"/>
              <a:t>Rotational </a:t>
            </a:r>
            <a:r>
              <a:rPr lang="en-US" b="1" dirty="0"/>
              <a:t>inertia</a:t>
            </a:r>
            <a:r>
              <a:rPr lang="en-US" dirty="0"/>
              <a:t> -resistance to any change in its state of rotation: if at rest,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835" y="1443038"/>
            <a:ext cx="4214166" cy="216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5"/>
            <a:ext cx="5215614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increase the length of the handle on a wrench, you will ______________the torque force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Not effect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928" y="2039814"/>
            <a:ext cx="5786072" cy="262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03384"/>
            <a:ext cx="4957706" cy="50878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increase the length of the handle on a wrench, you will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___________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torque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Increase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Not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effect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258" y="1506858"/>
            <a:ext cx="5323742" cy="241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6" y="3962400"/>
            <a:ext cx="10855569" cy="2895600"/>
          </a:xfrm>
        </p:spPr>
        <p:txBody>
          <a:bodyPr>
            <a:normAutofit/>
          </a:bodyPr>
          <a:lstStyle/>
          <a:p>
            <a:r>
              <a:rPr lang="en-US" dirty="0"/>
              <a:t> </a:t>
            </a:r>
            <a:r>
              <a:rPr lang="en-US" dirty="0" smtClean="0"/>
              <a:t>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902" y="654661"/>
            <a:ext cx="9876054" cy="4620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has the greatest angular displacement?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u="sng" dirty="0" smtClean="0">
                <a:solidFill>
                  <a:srgbClr val="FF0000"/>
                </a:solidFill>
              </a:rPr>
              <a:t>They </a:t>
            </a:r>
            <a:r>
              <a:rPr lang="en-US" u="sng" dirty="0">
                <a:solidFill>
                  <a:srgbClr val="FF0000"/>
                </a:solidFill>
              </a:rPr>
              <a:t>have the same angular displacement - if side-by-side they will go all the way around the track at the same time (but the outside horse will be more tired).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854" y="0"/>
            <a:ext cx="2971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does a train wheel have a tapered shape?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So they an cover different distances in the same time to go around a curve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Differing diameters allow different linear and rotational speeds on one wheel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are correct.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8569569" y="615461"/>
            <a:ext cx="2895600" cy="1143000"/>
            <a:chOff x="768" y="1536"/>
            <a:chExt cx="1824" cy="720"/>
          </a:xfrm>
        </p:grpSpPr>
        <p:sp>
          <p:nvSpPr>
            <p:cNvPr id="6" name="Freeform 17"/>
            <p:cNvSpPr>
              <a:spLocks/>
            </p:cNvSpPr>
            <p:nvPr/>
          </p:nvSpPr>
          <p:spPr bwMode="auto">
            <a:xfrm>
              <a:off x="768" y="1584"/>
              <a:ext cx="144" cy="624"/>
            </a:xfrm>
            <a:custGeom>
              <a:avLst/>
              <a:gdLst>
                <a:gd name="T0" fmla="*/ 144 w 144"/>
                <a:gd name="T1" fmla="*/ 0 h 624"/>
                <a:gd name="T2" fmla="*/ 96 w 144"/>
                <a:gd name="T3" fmla="*/ 48 h 624"/>
                <a:gd name="T4" fmla="*/ 0 w 144"/>
                <a:gd name="T5" fmla="*/ 96 h 624"/>
                <a:gd name="T6" fmla="*/ 0 w 144"/>
                <a:gd name="T7" fmla="*/ 528 h 624"/>
                <a:gd name="T8" fmla="*/ 96 w 144"/>
                <a:gd name="T9" fmla="*/ 576 h 624"/>
                <a:gd name="T10" fmla="*/ 144 w 144"/>
                <a:gd name="T11" fmla="*/ 624 h 624"/>
                <a:gd name="T12" fmla="*/ 144 w 144"/>
                <a:gd name="T13" fmla="*/ 0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624">
                  <a:moveTo>
                    <a:pt x="144" y="0"/>
                  </a:moveTo>
                  <a:lnTo>
                    <a:pt x="96" y="48"/>
                  </a:lnTo>
                  <a:lnTo>
                    <a:pt x="0" y="96"/>
                  </a:lnTo>
                  <a:lnTo>
                    <a:pt x="0" y="528"/>
                  </a:lnTo>
                  <a:lnTo>
                    <a:pt x="96" y="576"/>
                  </a:lnTo>
                  <a:lnTo>
                    <a:pt x="144" y="624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Rectangle 18"/>
            <p:cNvSpPr>
              <a:spLocks noChangeArrowheads="1"/>
            </p:cNvSpPr>
            <p:nvPr/>
          </p:nvSpPr>
          <p:spPr bwMode="auto">
            <a:xfrm>
              <a:off x="912" y="1536"/>
              <a:ext cx="48" cy="720"/>
            </a:xfrm>
            <a:prstGeom prst="rect">
              <a:avLst/>
            </a:pr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4800" dirty="0">
                <a:solidFill>
                  <a:srgbClr val="FFFC38"/>
                </a:solidFill>
                <a:latin typeface="Textile" charset="0"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960" y="1824"/>
              <a:ext cx="1440" cy="96"/>
            </a:xfrm>
            <a:prstGeom prst="rect">
              <a:avLst/>
            </a:pr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4800" dirty="0">
                <a:solidFill>
                  <a:srgbClr val="FFFC38"/>
                </a:solidFill>
                <a:latin typeface="Textile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 flipH="1">
              <a:off x="2448" y="1584"/>
              <a:ext cx="144" cy="624"/>
            </a:xfrm>
            <a:custGeom>
              <a:avLst/>
              <a:gdLst>
                <a:gd name="T0" fmla="*/ 144 w 144"/>
                <a:gd name="T1" fmla="*/ 0 h 624"/>
                <a:gd name="T2" fmla="*/ 96 w 144"/>
                <a:gd name="T3" fmla="*/ 48 h 624"/>
                <a:gd name="T4" fmla="*/ 0 w 144"/>
                <a:gd name="T5" fmla="*/ 96 h 624"/>
                <a:gd name="T6" fmla="*/ 0 w 144"/>
                <a:gd name="T7" fmla="*/ 528 h 624"/>
                <a:gd name="T8" fmla="*/ 96 w 144"/>
                <a:gd name="T9" fmla="*/ 576 h 624"/>
                <a:gd name="T10" fmla="*/ 144 w 144"/>
                <a:gd name="T11" fmla="*/ 624 h 624"/>
                <a:gd name="T12" fmla="*/ 144 w 144"/>
                <a:gd name="T13" fmla="*/ 0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624">
                  <a:moveTo>
                    <a:pt x="144" y="0"/>
                  </a:moveTo>
                  <a:lnTo>
                    <a:pt x="96" y="48"/>
                  </a:lnTo>
                  <a:lnTo>
                    <a:pt x="0" y="96"/>
                  </a:lnTo>
                  <a:lnTo>
                    <a:pt x="0" y="528"/>
                  </a:lnTo>
                  <a:lnTo>
                    <a:pt x="96" y="576"/>
                  </a:lnTo>
                  <a:lnTo>
                    <a:pt x="144" y="624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2400" y="1536"/>
              <a:ext cx="48" cy="720"/>
            </a:xfrm>
            <a:prstGeom prst="rect">
              <a:avLst/>
            </a:pr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4800" dirty="0">
                <a:solidFill>
                  <a:srgbClr val="FFFC38"/>
                </a:solidFill>
                <a:latin typeface="Textil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76754" y="820615"/>
            <a:ext cx="9964615" cy="47595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does a train wheel have a tapered shape?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So they an cover different distances in the same time to go around a curve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Differing diameters allow different linear and rotational speeds on one wheel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are correct</a:t>
            </a:r>
            <a:r>
              <a:rPr lang="en-US" b="1" u="sng" dirty="0" smtClean="0">
                <a:solidFill>
                  <a:srgbClr val="FF0000"/>
                </a:solidFill>
              </a:rPr>
              <a:t>.  A tapered wheel with varying diameters covers different distances at the same time  with different linear and rotational speeds</a:t>
            </a:r>
            <a:endParaRPr lang="en-US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9777045" y="2567353"/>
            <a:ext cx="2221523" cy="1066800"/>
            <a:chOff x="768" y="1536"/>
            <a:chExt cx="1824" cy="720"/>
          </a:xfrm>
        </p:grpSpPr>
        <p:sp>
          <p:nvSpPr>
            <p:cNvPr id="6" name="Freeform 17"/>
            <p:cNvSpPr>
              <a:spLocks/>
            </p:cNvSpPr>
            <p:nvPr/>
          </p:nvSpPr>
          <p:spPr bwMode="auto">
            <a:xfrm>
              <a:off x="768" y="1584"/>
              <a:ext cx="144" cy="624"/>
            </a:xfrm>
            <a:custGeom>
              <a:avLst/>
              <a:gdLst>
                <a:gd name="T0" fmla="*/ 144 w 144"/>
                <a:gd name="T1" fmla="*/ 0 h 624"/>
                <a:gd name="T2" fmla="*/ 96 w 144"/>
                <a:gd name="T3" fmla="*/ 48 h 624"/>
                <a:gd name="T4" fmla="*/ 0 w 144"/>
                <a:gd name="T5" fmla="*/ 96 h 624"/>
                <a:gd name="T6" fmla="*/ 0 w 144"/>
                <a:gd name="T7" fmla="*/ 528 h 624"/>
                <a:gd name="T8" fmla="*/ 96 w 144"/>
                <a:gd name="T9" fmla="*/ 576 h 624"/>
                <a:gd name="T10" fmla="*/ 144 w 144"/>
                <a:gd name="T11" fmla="*/ 624 h 624"/>
                <a:gd name="T12" fmla="*/ 144 w 144"/>
                <a:gd name="T13" fmla="*/ 0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624">
                  <a:moveTo>
                    <a:pt x="144" y="0"/>
                  </a:moveTo>
                  <a:lnTo>
                    <a:pt x="96" y="48"/>
                  </a:lnTo>
                  <a:lnTo>
                    <a:pt x="0" y="96"/>
                  </a:lnTo>
                  <a:lnTo>
                    <a:pt x="0" y="528"/>
                  </a:lnTo>
                  <a:lnTo>
                    <a:pt x="96" y="576"/>
                  </a:lnTo>
                  <a:lnTo>
                    <a:pt x="144" y="624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Rectangle 18"/>
            <p:cNvSpPr>
              <a:spLocks noChangeArrowheads="1"/>
            </p:cNvSpPr>
            <p:nvPr/>
          </p:nvSpPr>
          <p:spPr bwMode="auto">
            <a:xfrm>
              <a:off x="912" y="1536"/>
              <a:ext cx="48" cy="720"/>
            </a:xfrm>
            <a:prstGeom prst="rect">
              <a:avLst/>
            </a:pr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4800" dirty="0">
                <a:solidFill>
                  <a:srgbClr val="FFFC38"/>
                </a:solidFill>
                <a:latin typeface="Textile" charset="0"/>
              </a:endParaRPr>
            </a:p>
          </p:txBody>
        </p:sp>
        <p:sp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960" y="1824"/>
              <a:ext cx="1440" cy="96"/>
            </a:xfrm>
            <a:prstGeom prst="rect">
              <a:avLst/>
            </a:pr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4800" dirty="0">
                <a:solidFill>
                  <a:srgbClr val="FFFC38"/>
                </a:solidFill>
                <a:latin typeface="Textile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 flipH="1">
              <a:off x="2448" y="1584"/>
              <a:ext cx="144" cy="624"/>
            </a:xfrm>
            <a:custGeom>
              <a:avLst/>
              <a:gdLst>
                <a:gd name="T0" fmla="*/ 144 w 144"/>
                <a:gd name="T1" fmla="*/ 0 h 624"/>
                <a:gd name="T2" fmla="*/ 96 w 144"/>
                <a:gd name="T3" fmla="*/ 48 h 624"/>
                <a:gd name="T4" fmla="*/ 0 w 144"/>
                <a:gd name="T5" fmla="*/ 96 h 624"/>
                <a:gd name="T6" fmla="*/ 0 w 144"/>
                <a:gd name="T7" fmla="*/ 528 h 624"/>
                <a:gd name="T8" fmla="*/ 96 w 144"/>
                <a:gd name="T9" fmla="*/ 576 h 624"/>
                <a:gd name="T10" fmla="*/ 144 w 144"/>
                <a:gd name="T11" fmla="*/ 624 h 624"/>
                <a:gd name="T12" fmla="*/ 144 w 144"/>
                <a:gd name="T13" fmla="*/ 0 h 6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4" h="624">
                  <a:moveTo>
                    <a:pt x="144" y="0"/>
                  </a:moveTo>
                  <a:lnTo>
                    <a:pt x="96" y="48"/>
                  </a:lnTo>
                  <a:lnTo>
                    <a:pt x="0" y="96"/>
                  </a:lnTo>
                  <a:lnTo>
                    <a:pt x="0" y="528"/>
                  </a:lnTo>
                  <a:lnTo>
                    <a:pt x="96" y="576"/>
                  </a:lnTo>
                  <a:lnTo>
                    <a:pt x="144" y="624"/>
                  </a:lnTo>
                  <a:lnTo>
                    <a:pt x="144" y="0"/>
                  </a:lnTo>
                  <a:close/>
                </a:path>
              </a:pathLst>
            </a:cu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2400" y="1536"/>
              <a:ext cx="48" cy="720"/>
            </a:xfrm>
            <a:prstGeom prst="rect">
              <a:avLst/>
            </a:prstGeom>
            <a:gradFill rotWithShape="1">
              <a:gsLst>
                <a:gs pos="0">
                  <a:srgbClr val="542D03"/>
                </a:gs>
                <a:gs pos="50000">
                  <a:srgbClr val="B66206"/>
                </a:gs>
                <a:gs pos="100000">
                  <a:srgbClr val="542D03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4800" dirty="0">
                <a:solidFill>
                  <a:srgbClr val="FFFC38"/>
                </a:solidFill>
                <a:latin typeface="Textile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Rotations is produced by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Torque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Centripetal forces (apparent centrifugal force)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of these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Rotations is produced by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Torque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Centripetal forces (apparent centrifugal force)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of these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6950629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happens if a ballerina spreads her arms outward?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Her spin slows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Her spin speeds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8194" name="Picture 2" descr="http://www.daviddarling.info/images/angular_momentum_sk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015" y="87312"/>
            <a:ext cx="2552945" cy="566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36431" y="398586"/>
            <a:ext cx="7854461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happens if a ballerina spreads her arms outward?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Her spin slows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002060"/>
                </a:solidFill>
              </a:rPr>
              <a:t>Her spin speeds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are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correct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Any rotating object which shrinks inward will rotate faster, if it spreads out it will slow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5" name="Picture 2" descr="http://www.daviddarling.info/images/angular_momentum_sk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015" y="87312"/>
            <a:ext cx="2552945" cy="566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do planets not crash into the sun?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Inertia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Tangential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do planets not crash into the sun?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Inertia &amp;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Tangential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Both Inertia </a:t>
            </a:r>
            <a:r>
              <a:rPr lang="en-US" b="1" u="sng" dirty="0">
                <a:solidFill>
                  <a:srgbClr val="FF0000"/>
                </a:solidFill>
              </a:rPr>
              <a:t>&amp; </a:t>
            </a:r>
            <a:r>
              <a:rPr lang="en-US" b="1" u="sng" dirty="0" smtClean="0">
                <a:solidFill>
                  <a:srgbClr val="FF0000"/>
                </a:solidFill>
              </a:rPr>
              <a:t>Tangential velocity keep things in orbit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157046"/>
            <a:ext cx="9764168" cy="34934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Compare the time it takes for the following to hit the ground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object that is dropped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object that is thrown straight out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object that is thrown straight up.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" name="Picture 4" descr="CPPE-Ch14-1_p263-Thr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158" y="-60813"/>
            <a:ext cx="8226425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358536"/>
            <a:ext cx="9904845" cy="33623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Compare the time it takes for the following to hit the ground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An object that is dropped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An object that is thrown straight out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An object that is thrown straight up.</a:t>
            </a:r>
          </a:p>
          <a:p>
            <a:pPr lvl="0">
              <a:lnSpc>
                <a:spcPct val="150000"/>
              </a:lnSpc>
            </a:pPr>
            <a:r>
              <a:rPr lang="en-US" sz="2400" b="1" u="sng" dirty="0" smtClean="0">
                <a:solidFill>
                  <a:srgbClr val="FF0000"/>
                </a:solidFill>
              </a:rPr>
              <a:t>The object thrown up will take longer to hit, but the one dropped and thrown straight will hit at the same time.</a:t>
            </a:r>
            <a:endParaRPr lang="en-US" sz="24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5" name="Picture 4" descr="CPPE-Ch14-1_p263-Thr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158" y="-60813"/>
            <a:ext cx="8226425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Newton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Discovered that gravity was universal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Stated that mass determines gravitational forces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Newton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Discovered that gravity was universal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Stated that mass determines gravitational forces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are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1545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gravitational field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Decreases when mass increases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in the same direction as the gravitational attraction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4817029" cy="436098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..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2" name="AutoShape 2" descr="data:image/jpeg;base64,/9j/4AAQSkZJRgABAQAAAQABAAD/2wCEAAkGBhIQEBIQEBMSDxAQEBARFRASFBAQFhIQFRAWFBUQFhIXHCcgFx0jGRQSITEhIycpLSwzFh49NTwqNyYtLCkBCQoKDQwNGQ4MFCkcHCIpLCksKSkpKSkpLCwvKjUvMikpKSkpLCkpKSkpLiksKSkpKSkpKSwsKSkpKSkpKSkpKf/AABEIANoA5wMBIgACEQEDEQH/xAAcAAEBAQEAAwEBAAAAAAAAAAAABgUEAgMHAQj/xABNEAACAgEDAQMHBwcIBgsAAAABAgADBAUREiEGEzEHFEFRYXWxIjI1cXSBtCM0UnKhs8EVJDNCc5GytSVTgpKi0UNEVGJjg4STlMTS/8QAFQEBAQAAAAAAAAAAAAAAAAAAAAH/xAAVEQEBAAAAAAAAAAAAAAAAAAAAAf/aAAwDAQACEQMRAD8A+4xEQEREBERARE/HbYE+rrAntZ7S2CxsfErWyxNhZdaWWmlmG6oePyrH268BtsCNyNxviZORqB6nO4HY9KsbHVdx7LOZ/bOvQk302i4/Py3fMc+ktkFrQD6+Ksi/UonhleH3N8IGEO2eo08fytGQN+q20mtiPHbvKmAHj48DNTS/K7jllrzUOExbj3vIW0FvD+k2BQfrKB7fTJfO8F+/+Eje0fgP7RvgYH9LI4YBlIYEAgg7gg+BBnlPknkK12w+cYLEtXUqX1b/APRqzFXrHqG/FgPRu0+twEREBERAREQEREBERAREQESe1jtaaMg49eNdkstNVzNW+MgVbHsVR+VsUk/km8PZNDQdZ86qNndvSRZZW1bmtmVkbieqEqfuJgaMREBERAREQEREBPxhuNvXP2IEbob7afVjt0swrGw3Hp3oBRG/2q+7f6nE8Mrw+5vhOntPpr02nNoVrEcKuVQgLMyoNq8mtR850BYEDqy7bdVUTiOSltYsrZbEdSVdSGBG3oIgSWd4L9/8JG9o/Af2jfAyyzvBfv8A4ScfRLM7IrxKP6R7GYt4iqobhrm9QG/T1nYQK/yD6OQMrMYbB2TGrPXqK92sI6eHJlX60Pqn1qcOiaPXh49WNSONdKBB6z6Sx9pJJPtJndAREQEREBERAREQEREBERAjNS+k8j7Dgfv82anYz+hu+2ZX7yZWb9JZfsxtPH3cso7TS7DWcqLj4fz7OX/cyWTf/h3++BRREQEREBERAREQEREBPnnlC0pcZse/EPm1uZn4+NbxAauwXBgbXpPyS42B5DiT6SZ9DkV5UPmad750/wCLwJSjQMi/OXBe+pAcR8oXJSxbZb0qKcGfbc899/Rt4GfSeznZbHwEZaVJewhrLnPKy1gNgWb1D0KAAN+gEl9J+na/c9/4+mX8BERAREQEREBERAREQEREBERAis36SzPs2n/HKmh2A/NrfeGpfjrZm5Lb6lneynTwPq45J+JM0+wK/wA1sPrz9SI+rz+4fwgUkREBERAREQEREBERASK8qHzNO986f8XlrIryofM073zp/wAXgcuk/Ttfue/8fTL+QGk/Ttfue/8AH0y/gIiICIiAiIgIiICIiAiIgIiIENf9JZ/9lp/+DImx2E/NG+26l/mF8ysiv/SGa36SYS7fq12Hf/j/AGTV7CfmjfbNS/zC+BQxEQEREBERAREQEREBIryofM073zp/xeWsivKh8zTvfOn/ABeBy6T9O1+57/x9Mv5AaT9O1+57/wAfTL+AiIgIiICIiAiIgIiICIiAiIgRuR+e5f8A6X9yZ3+T/wDMR9p1D/MciZ1lgbOzdv6r4yH9YYyv8LFmj2A/MR9p1D/MciBRxEQEREBERAREQEREBIryofM073zp/wAXlrIryofM073zp/xeBy6T9O1+57/x9Mv5AaT9O1+57/x9Mv4CIiAiIgIiICIiAiIgIiICIiBDU/n2ofasf/L8abfYdAMGnYbbm5jt6Wa+xmP1kkn75iUfn2ofasf/AC/Gm72J/Maf/M/fPA3IiICIiAiIgIiICIiAkV5UPmad750/4vLWRXlQ+Zp3vnT/AIvA5dJ+na/c9/4+mX8gNJ+na/c9/wCPpl/AREQEREBERAREQEREBERAREQInGH89z/t1f4DEmp5PrC2mYrHxassfrZ2J+My8X89z/t1X4DEml5OforD/sR/iMCkiIgIiICIiAiIgIiICRXlQ+Zp3vnT/i8tZFeVD5mne+dP+LwOXSfp2v3Pf+Ppl/IDSfp2v3Pf+Ppl/AREQEREBERAREQEREBERAREQIbTz/PM/wB4j9mFiTX8nqbaXh+3HQ/37n+Mx9P/ADvUPeP/ANLEm32A+i8L7LV/hgb8REBERAREQEREBERASK8qHzNO986f8XlrIryofM073zp/xeBy6T9O1+57/wAfTL+QGk/Ttfue/wDH0y/gIiICIiAiIgIiICIiAiIgIiIERhqBk5jfpZzMfuooTp9yCbHYJdtLwfbiUH7igI/YRMij+my/tln7uubXYX6LwPsOL+4WBuREQEREBERAREQEREBIryofM073zp/xeWsivKh8zTvfOn/F4HLpP07X7nv/AB9Mv5AaT9O1+57/AMfTL+AiIgIiICIiAiIgIiICIiAgxM3WO0WPibC6wK778KlDWWP+rUgLEe3bYQJbAu52ZbeH8+yV/wBwrXv/AMG/3zf7DD/RmB9ixf3CyBxe1NCDL70XUCzJzLVa2m1V4WOSpLbfJ6HwO23pn0bstar4OKykMpxqNmUgg/k1HiIGpERAkc7Wc3JzrcTANFNWIlff5F9b3cr7F5rRWiuvgmxJPrH343aztVqGkDGvy78S/Htyq6bFrxrq2WsqzPYrd63UBfDb0zb8noDLn2+m7Vs4+3ZHWkfsrnF270Fc/UNLxrflUI+VlWJ6HFK1hVPsLWKD7CYGiO2j3ry07EuzkI3F7FcShvVxst+U/X0qpHQwup6vtyODhj/w/PbOX1cu44ynVQAABsANgB02Hqn7Anx2hykXe/T7xsf+r2Y+T9+3JW/Z6ZwYnlPw7rWooTKvya2KPjpj2863VuLK5bZE2O4JZgOk7+02shHpxwX/ACveW3GrcvVh1Lu9vTqAXNSdOuztt4dPVi5yqGq0vGSwKxDXFhRR3nXlvYAzWsD48VPXcEg7wO/C7Qh7hj203YtrKXrForItVduXB0Zhuu43U7H1bjrNaS93ZnJyHquycvubaCzVjDrrUVl04OC14fvNwfUs6Oz+p3i+7By2Wy6lK7q71ATv8axmUOyDorqyMG26HoRtvtAoJFeVD5mne+dP+Ly1kV5UPmad750/4vA5dJ+na/c9/wCPpl/IDSfp2v3Pf+Ppl/AREQE5tSz1x6bb3+ZTW9rbfoopY/sE6ZLeVBttJyx4c0rq+vvLkr2HtPLb74GbpWDrGXVXlNqFeELwLRiph03dzW3Va++d92bjtuSPEmZeneUK7E1bK0zNtsz+KVNQacdRa1hQO1XCrp4N847Abddp9MqrCqFHQKAAPUANgJHdidGQ5up6gwDX251uMr/o0UqicR6t2Db/AKo9UDqt1DV7QTRi4mKP6py77LX8N92roXZfq5meWK2tL/Srplv6j5lH3fKV/wC+VEQJbVe2N2FU92ZhWLTVsWtotovXYkAHixR/Ej+r6Z+4PbG7KrFuJgZLofBsg1YYYetQxLH69tpxDtBj23PlXo1uOtjU4bhe9Sx6wofu0HVrGt5qp26iocT4761v8oX/ADDRgV7/ANcHLuK79OgK1odva4+uB36NrC5KMeLVWVWNVbS/HlXaoBKkqSGGzKQQSCGE0JLP2NsrFluNmZK5TsbOdrq9NlvEL+UxwoTiQqqeAUgDod5rdmtZ88xKsgr3bWKeaePC1GKWID6QHVhvA9faXXDjVqKwLMi5u7prJ2DPsSXbbqERQWY+oesiS+NpoqJdmN2RbsbchgOdrD/Co3OyDoo/vnci+c35Wa3VarDg0eoJW484sA9bXAr9VKzxv9H3wJLUvA/rn4mYOn9p7dKuN1HWp7fy2LuAlo2O7KP6lnTow8enLceG9qXgf1z8TIntH80/2v8ABpYP6J0bWKsuivIobnVavIHwI9akegg7gj0EGJ8q8hWsuLMjCPWtlGSnqWwEJYv+0Ch+tW9c/JBdeTtdsW71/wApanufDc+fWjedGb9L4nu/UP3+HOXydDanLU+KarqIP35LMP2MJ06wvHUtPs6bGvOo3J2+U1ddoAHp6Uv/AHQKKYg03NAYDMrYkniz4qkqPQDxsAbb6hNuIHxTU9M1TT9QIyc2s4urMtV2pNWtZpVUsPcryO1B4luPUjc7+IMqtG7SVor4Wn2LbjY9qVedJvauHjCpd2ezbZ2NnML49N2boOtD2y7JjU6PNbXarHZldzWF7xip3VVZgQo36k7H7pL6T5OMrHw8zTKL6cfDussCXtT3+RZTZUofns6ID4pvtvsPAdDA3dW02mhQb9Ry6SzNsTkqrWH9BKwvyj7EXeZZ0vG3OQMrVKriioM1xkfJr5clVg9XDhyO55L6TvKXRtA83qBsdcjM7sh82xAHdup69fkqP0QdhtILP7V4di24LXu+T3VldmXZkuMdXsrZHKcWIs25t8gLsPDcbbwPoHZbVHvo/LcTfTbbjXFOitbS5Quo9AYAMB6OW3omD5UPmad750/4vPX2S7TaXh460fyjTfZu9lt1jhGtuZt3sIPh16AegAePjMvyidscG4YC1ZVFhTVcK1gtinjUhflYT6ANxufbA7tJ+na/c9/4+mX8+X6P2ixTrVVnnFHA6XdVz7yvj3pzKmFfLfbkVBO3j0n1CAiIgJJeVT6Lt/t8D/MKJWyV8p6/6KyT+h3Nn1cMit+X3cd/ugVUm+w/zMz3pqH78yjB6TA7KKEs1CrfcpqFrEeoW01XDb2fL8frga+fiNanFbbKDyVudfDfod+OzqQQfT0k52k7HZWXS9C6lkUpYvEhasfr0PQsqq2x6bgMNx09MrIgfDdJv8yFtOt5YSzSVAwaE3q3JT8nlp3YBt6DiAdwN35DrPoOl5D6gVGUbqanpVqUrezGOUgVO8yWatg6fKYca9wQp3bflsvP2u8lVGotbkXO7ZfdcKGB7uurjua1KbHkORJJbffc7bDYDqv7D3ZFmPbl5ljGlQrUUJXRRYp4mytl6sVYogO7eA226wOSzF04FkpOfltX0K4uXqdwUjpxNgu4Aj1FtxOPJSnTFF2IuVhmgrY+LdZbZVk4xtVbggex1DqG5gqQd9t9wTKPtjlVUY6c2KIr7+b1NZW+QoRh3NYqHI9Sp2HTp1IHWQ+RmYmZ3V2TTmYGNVZ3jY6Y+oO1/iu2Q618AnQdAWJ38RArNEuAxbsdhxtxszISxPA7PkvdXbt6nSxW39p9Rnrv9H3zl1nWsHIYXVW5WPkhQguXCz2DoCSKrazTtYu5J26Eb9CJPr25HIo1V1/FipsxcfMYb+Pyqra1ZOmx23bx9MI8NS8D+ufiZE9o/mn+1/g0p9S1ukdGL1F2JUW1X0Fh18O8Qb/dMPK0jIzNlxaL7yz8gwqsVOPXqbXAQDqPTLFankVqLai224FVD2MfR1IrVT97E/7JifRPJp2FOm0u1xDZWQVNnHqtaLvwpU+nbkxJ9JY+gCJB004uTg5OS1VBy8XMuGQFqspSym81qloK3MqsjcFYENuCW6emZnaxc/PSivHw78K+rLpuTLsvwStHHkruUS1i/wAhnHHbY8vZK09ocXvvN/OMfv8Alx7nvqu85fo93y5b+zaaEDBS7PoG1iV56jYc6OONdtt4mmxu7Y77+Dr9U8z2wx1H5bvsY7kbXUX1jf8AX48SPaCRNuIHDia5jWkiq+mwr4qtiMV+td9x984sjtQhc1Y/G91OzubErpqPpVreu7dPmqGPUb8Qd556rpuBfy86rxLTWU5d8tLFC52Tct1Xffp6956MLs9pice5x8FTZzVeFWMC5QnmoIG7cSDv6toHqyES0quZl0lGO3m1bJSlh6fJcli9g3/qggHfYgzbTKqA2V6wB6AygfsM4xouEzlO4xTYgVind0FlVieLFdtwDxbY+w+qeF/Y7Ac8nwsN2223bHoY7ercrA6H1nFQFmvx0G5BY2VL1HiCd/GcF3bTTeShsvEZt9htZXZsTt03BO3onVj9mcKoAV4uLWN9wEopTqfTsF8Zo10Ko2VVUeoAD4QMTUe1+CA1ZsXIZ1I83qU5D2g9OArUHffw69PXOnsphWU4dFV39IlexXffgu5KVb+ngpVd/wDuzVAn7AREQE49X0xMrHuxrPmX1PU3rAZSNx7RvvOyIErhZOqUVJU+Lj5TVqK++TKNItVRsLDW1R4EgDcbnrv6JnYnZrPu1C3PZxpgfHqq7mmxMsXWoW2suDIF2CkDpsfaJdxAwlz86npdjplL/rMV1Rj19NFxAHTr0sM8m7X0KCbVyKAp2JtxslF8fQ/DiR08QT6PXNon9s/YGHd2409K2tbMxuCgkkW1k/VwB3J9m28zU7cU3AMMvCxKj6bb8d7j7eAfjX6ejEn1geEo7tIodub01O/6bVozf7xG89i4NQ6CtAPUFUfwgTmn67pdTm05+NdeyhGvtycdn4b78BxIVF368VABM0D210//ALdh/wDyKf8A9TUOHWehRCP1V/5T1/yVR/qav/bT/lAzbe2+nqAfO6GBJA4OLdyPHbhv654UducKw7JY7Hbf+gyvDbfcHu+s3UrC/NAH1ACeUCUztRGoPj1YqXFa8ijJbKeq2iutKmDlEawAuzjdNl6bO256bGq2n7EBERAicHSckHU36LW9+YyVHHJssLY6qrpcW6qT6Ah3223mNZm5iXU0871usXhXWtmOtYr/AJEdlRqOXNLPOUY7lQBsOvon0+enzSvn3nBO82495xXlx9XLx2gRDZ+XklBX57VWa9NptZqbsdlsN9nnLL3iA/MCbuOgHpjss2cc4i83qiPlh1tGSUevvGFBUtSKhsoQ7pYxO/X07Xm0/doEN2s0PKByrKUruqyrNOLKDZ3qdzegPGtUIcbdepG2xnro0TMx8nDQV1W102apZXar3bcru8sRbh3e1Q3fbcFvCXsQJ3S8a0ajfbbWEL4GCpZOTVm1cjLLIthVeRCtX6AdiPZPPtbpr2+atXWLLKcypvlAEJW6PVZZ18QqWFtvTxE34gfMq+zt9GJjbUN3uKt5UqgdxRiLb5uFAXrZbY1TcfYOh4zcx83L75xYjoHsOP5ymM3LamhSp48Tur3PkMGb5IVdtwW3ljG0CR7OJkrmWtYpSvIbJsberjv3b049Dc9uhKU2vx3PS1faR7KcrKNi8UesW594s2o4nzZOVaOzsNv+jXqdiVdSu+3WqiBMarrGWt1611Pwx0WxFWt386/J82AfjxHytk4hg/Rjsd1B5atSzWLbd+B51XWobGCk0dyga1SVAUd5by2frxqYdG3ljtG0CM0XPzGasNWcdbR507nHsBflkPvQw4gI60JUDy2Ymzcb8Sp6bLM3+TbbWaw5V1W9dddYV6S7kKNuO5YKy77joVPhKraIE7gZWW16KystaW3pZ3igb0VqUqt5gDlZY/F/k/JC7ggGZtt2XVflZNVbsrWspqaot+TRKqarFKjnZ8rvbNl3+TyG3IrLSIEFdlZbP3rU3WtjNn3Uh6NiCu2JUd0A5bqcizYfKYWLx326e7J1TUNmNYtChskBnxt32F1dFB7sKOQ3760kbfIA9e8t9o2gSlusZfHmtdilsl6GqaiwiioOwS8FVY2bhFHJQyg2gnYKQdCvS+9spa/drceupmtCNULLN2ICnfYAHclVPXdd+nQ7e0QEREBERAREQERE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759" y="160338"/>
            <a:ext cx="5643672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gravitational field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Decreases when mass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increases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decreases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Is in the same direction as the gravitational attraction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10092414" cy="51112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Which is not accurate?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If the sun doubled in mass, the pull on earth would double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If the sun doubled in mass, the pull of the sun on the moon would double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If you doubled the distance of the sun from the earth, the earth would not have a gravitational attraction to the sun.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If you doubled the distance of the sun from the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earth the gravitational force would be ¼ of now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77555" y="492369"/>
            <a:ext cx="10350322" cy="515815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is not accurate?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If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sun doubled in mass, the pull on earth would double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If the sun doubled in mass, the pull of the sun on the moon would double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If you doubled the distance of the sun from the earth, the earth would </a:t>
            </a:r>
            <a:r>
              <a:rPr lang="en-US" sz="2800" b="1" strike="sngStrike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u="sng" dirty="0" smtClean="0">
                <a:solidFill>
                  <a:srgbClr val="FF0000"/>
                </a:solidFill>
              </a:rPr>
              <a:t>still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have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a gravitational attraction to the sun.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If you doubled the distance of the sun from the earth the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gravitational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force would be ¼ of now</a:t>
            </a:r>
          </a:p>
          <a:p>
            <a:pPr marL="514350" indent="-514350">
              <a:buAutoNum type="alphaLcPeriod"/>
            </a:pPr>
            <a:endParaRPr lang="en-US" sz="2800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Kepler believed that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path of planets around the sun are ellipses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satellite travels fastest when it is closest to what it is traveling around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Kepler believed that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path of planets around the sun are ellipses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satellite travels fastest when it is closest to what it is traveling around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are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force of gravity on you is 20 Newton's, what is your force on the earth?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If the force of gravity on you is 20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Newton's,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is your force on the earth?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The same, 20 N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g force would you want to have in a rotating space colony in space?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g force would you want to have in a rotating space colony in space?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1 g = 1 earth gravity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5192167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heavier the mass at the top of the stick, the  has more inertia it has. It takes more force &amp; a longer time to begin moving</a:t>
            </a:r>
            <a:endParaRPr lang="en-US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323" y="699600"/>
            <a:ext cx="4103324" cy="38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6763060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are inside a rotating barrel which speeds up, the apparent Centrifugal force will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Stay the same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sp>
        <p:nvSpPr>
          <p:cNvPr id="2" name="AutoShape 2" descr="data:image/jpeg;base64,/9j/4AAQSkZJRgABAQAAAQABAAD/2wCEAAkGBxQHERUUExQWFRUXGR8WFRcVFx0WFhUXGRsYFhYbGxccHSsgIhwlHhUVITEkJSktMC4wFyAzODcsNygtLisBCgoKDg0NGxAQGjEiHyU1NzcrMjgyNy43LjErNzY0Mzc3NzAtMTc3LDc3LjY3MDAvKzgvNzQ0ODQsLDQvNy80LP/AABEIANoA5wMBIgACEQEDEQH/xAAbAAEAAwEBAQEAAAAAAAAAAAAABQYHBAMCAf/EAEsQAAEDAQYDBgIFCAYIBwAAAAEAAgMRBAUGEiExQVFhBxMiMnGBQpEUI1JioRVyc4KSsbLBMzRTwtHSFiQ1Q5Oi4fAXlLPD0+Px/8QAGgEBAAIDAQAAAAAAAAAAAAAAAAMEAQIFBv/EAC0RAQACAgEBBQUJAAAAAAAAAAABAgMRBDESIUFR0SMyYcHxBRMkUoGRobHh/9oADAMBAAIRAxEAPwDcURZ9cV62l7rRPMbW6KGW0modZhZyyF8rWsyU7+oDAPUb0QaCio02NLRY4i6WzxZ32ZtqhayUuaQ57GOY92TQjvGeIVB15LvZfdtlnNnbBZxLHEJpazPyUke9sTWHu6k0ieSSABpugtSibVfbbDaRDKMge0GKTdrjWjmu+yR4dTocwFa6KFu7GEt4Wnu2Wdxi7+SzucGS1Z3WZpkdJ3fdZS9hblDqjM08wO7HFg+l2bOBV0Rz6cWULZAemU5qcTG1RZrWrjm1I3Mfy2pETbUrEip2CL4fM4wPdmaG1jLj46gkOYOYFK66jqPLcVjBmrmxxevizek0tqRERTNBEX4Tl3QfqLhtt7wWD+kmjZxo5wBptWm9NCo2fGthgNDODpXwte8fNrSK6bILAirf+ndh/tz/AMKX/In+ndh/tz/wpf8AIgsiKIgxRY7RSloj1FdXZeuualPQqVbIH7EH0KDmvW0SWSJz4YTPIKZYg9sZfUgHxvIaKAk68lWHY0tFjr9Juq2MAI1h7u0tAJpU5H10rsASrkiCrXZ2hXfeDzH34ikBymO0NdA8GpFKSAVPhO1acaKzRSCZoc0hzSKgg1BB1BBHBct43TBegyzwxSjlIxrxpWnmB5n5qpydnLbvc593WqewuOvdsPeWZzqEVdC/c7ceGmqC8oqCcXW7DWl52PNC2oNssn1kdBqHPh87BStSdK7DVXW7bwivSNssMjZI3eV7CHNNDQ6jkQR7IOlERAREQEREBc1lsEdkY5jGANc5z3N3BdI4ueTXmXE+66UQQllwlY7K17WwijwGOBc51GMOZjG1JysB1DW0HRe96Yfs96vD5Y6vAy5g5zC5ta5XZSMzK65XVClEQRUWHbPDOZ2x5ZC7OaOcGF5GUvMYdkz00zUqpQiq/UQU/GN0us7vpcJyubrIW7toCBKOZ1yuB3b0BBnrhvUXvFnpRwOV7d8rhrvyIII9edVIkVVAtbThC1tLNY3jwsB1MYPiZQnVzd2k9RXzKjk/D5PvY92fe+E+fr+6avtK9nxjp6ejQFAX1i+y3RVrn53j4I/Ea8idmn1KzbEWPZ7c13i7mI6ZGjxEHQNLvMXcKCnoofCtmF82pkMp7lrzQagy11LQW7NzBr6Vrq3ZW5vWJiJnr0RRWZ6Lbe3aPNaKiFjYR9onO+nuMo+R9VFx2G8MSakTSNPF7i2M6bgOIb8PAbrTbpwrZbqoWRAuGud/jdWtRQnalBtTZTWy3YZbZezSd4BfLGwncAF1B+FT/wB1UvB2ZxNAzzyOPHKGtB9AakfMq9ogp/8A4c2TnL+2P8q85uzezPHhfK33af3tV0RBm9r7MnV+rtALeT2ajlqDrx4BQ9rwRbbrOaNuf70LqOpvtoeAOleC2BEGO2LGNtuh2WRznU0LJ2nN7k0fXqVbLn7RobUaTsMJ4EEyMPqQARr0I6q22ywRW4UljY8feaHUrvSuypt8dnEUoJszyx3BryXMO+mbVw4a67ILpYrZHb2B8T2vadi01Hp69F7rEiy24TkJ+shPMaxv5c2n96u2FceNtxyWosif8L9mO6Gp0PvQoLs4ZtDsqJe+DJble+1XQ/uZPNJZD/VrTSmmWoEbyAQHDn8NSVe2nMKjUHZfqCv4SxbDidhyh0U8dBPZ5QWywuPAtIBI5OA+R0VgVRxdhWW2TNtthm+j22NhjqRmjnj83dSNPCtKO3HsCO7B2JhiKN+aN0Nohd3dohfvG+ldDxadweIQWBERAREQEREBERARFR8fYtN3fUQOpLp3jqVyNIqAK/EatPGg6kUDsxdjNlzVjipJNsRXwx9XU47eH500rj14Xy60PdIXuklHic8uADDrqXnwtA105aU4K1YWwfJiE55MzIDWr/ik1IIbXrWpP4qYPZQ0ROiE+VgYWxCNhY4upRplcXOBppXKG5uOmiiy9uY1WInfXfk3pre5UrCV1Ov61PDpWOkkjztZq2Npacr8rgCa6gio8WV3qq1iu5HXRaZo55BnizOaGgtHjY98L2muYgOaa8i/XivS5b3fhG3RuDS3uZHGQPOUhurJ48x8xFOFdWVFa0Fz7Xp4mvs1uYastNneHZiCD3fdyQtpwNXPGnFScfi0xWjffPTf9KfI5N8uOezuNeHj9fm1fCd8Mv6xwzxmoewV1qWuAo5p6g1Cl1inZVjF9zQyMtbA2NzjMx4IEgZoHudH5i0ANNaV30K2mN4kAIIIIqCNQQdQQsVyUtMxWd6WYi0RE2jT6REWwIiICIiAiIg854W2hpa8BzXCjgdQQdwVm+I+z11nDpLKS9upMTvMBqfCfi5AHXqStMRBj2EsYSXEcj6yQk+Wvij4Etr/AA9OGtdasNsjt7BJE8PYdi01HX36KsYwwYy+KyxUZNTbZsp+9yd97rrXhQrkvifCk5aQ5oDh30ThuKfg6hqD6bhBtapWOMJuncbfYfq7wiALXAkNnY3zRyM1DqtqBpWoaK0Glsu63MvKJssZzMcKg7dDpzBBHsvWeXuGucQSGguo0VcaCtABueiCKwniKPE9mbPHofLIw+aKUAZ43VANQTy1BB4qZWPNxXY7pvA22yyhsFod3FvhfmikhnNSycxPG3BxGm/Gq0Hs/vCS9btss0zs8j4w57qAVNTwAA+SCwIiICIiAiLkvW8GXVC+WQ0awVNNydgB1JIA9UELjbEwuGLK3WaQHJ9wbZz6V0HE+hWe4TuB+JZy55PdtOaZ5PicTrlB3zHXXhvyrz2iWTFtt5OlcGtFcwjYP5NAJPPXmtjum7o7pibFGKNaPdx4uPUoOizwNszQxjQ1rRRrQKADoF6IiDDu1vBjGWpslko2WXNJM1zjliq4udMa1ADyXCnEsBA0KjLmw4yBzmWgzSyxUeBMxzI2CSrqwxnQVLd6A6DQLR8cXcbNMbRSscga17v7Nw8LQ77jq6cASa+ZVW0F1kytijaanxDVvFoIFGnxmpIzUFGGpGi8/wDaXLzzecHfH5e/UTHjv6x8V3jYMce06z4vuxXPA6VvgDau1LRSpJGp57ceqm+x28pYonWObURmTuHGte7jl7ssNeAJbToacAo0HKaj2KmcFQ5LYwjQGKbYcc9mcTXqXFU/snk3jPFOu+v6RPzT8rHE035NCREXrHLEREBERAREQEREBVPHOFfy0zvIgBO327xo+EnntQn046WxEGOYMxOcPyFsmYwu87d8jvtgb8KEDf2C2Jjg8Aggg6gjUEcNVnXaXh0R/wCtRADhMBzJoH/OgPsea9+zXEYlaLJITmFTCSd2gVLPUUJHT01CwYmwZYsTtItEDHOIoJQA2ZtNqSDWgqdDUdFIXDdLLis8dnjLiyJuVpeQXU6kAD8F3ogIiICIiAs37Ub77wtsrDt45fXQsb+Nf2VoVrtAskb5HeVjS405NBJ/csauezHFFvGfaR5kkAroweItruBSja9QgvfZtcosVnEzm0kl1BO4j+EdAaZutRXaguC+WMEYAAoBoANgBsvpAREQfEsYmaWuAc0ihBFQQdCCOSzK/sMz3BIXw/XWQ6hjj9ZZ+bQ/4o+WbbYkDVagig5PGpnp2Lx/jfHktSdwxixmOOp7weNwDnvcSwv8obmqWh3DKzjsFeMBxtcZHkteaN7l7SSDZ3NDgW15yd7XSpyiuwX3ed3hjZIJGkxyd4Q5p1LXkuIoPE1zS/Rw+6agrwsbhaxHpPGA4OaY6B5a0ijixuvdu0BBbpU1AK5vF4tcGfffNui3kv28flC5oiLsqIiIgIiICIiAiIgIiIPiaJs7S1wDmkUIIqCDuCFi982V2Free7/3bhJFXWrDqB1G7a76FbWqh2l3T9NsvegeOE5vVhoHj20d+qUFkum8G3pCyVmz21pxB4g9Qaj2XWs97KLyqJbOeH1jPfwvHzDT+sVoSAiIgIiIKj2mXj9DsmQHWZ2TrlHid+4Cv3vRR/ZRdxjZLOR5yGMNODalxB5EkD9RRXavaC60xs4NizD1e5wOn6gWg4csP5NssMWlWsGam2Y+J34koJJERAREQEREHhJY2SPDy0FwGWp5VrSmy5LJc0dneXGrzmzs7zxd2TXyE7aOIrvSg2AUkixqN7NiKrYsxlHcdY2ASTU2r4WV2zkcdjl3pyqCs2tt8Wq+3nNI91fga4tjGlPLXKNOfNZG4d4OY+a/Q4O2KwdlyOI1yjpuvxtnmu3xMLmc3RuLT+FDxPzQb0iy3DfaBJY6MtNZGbd5/vG9T9ofj6rTLHamW1jZI3ZmOFWkcQUHsiIgIiICIiAviWMTNLXCoIII5g6FfaIMWul7sM3i1rjTJJ3b9aAscctT0oQ72C2lZT2o2IwWpsorSRg1++wkHhyLPxWkXHaDbLNBI7zPiY51Obmgn8Sg7kREBERBkOJQ68r3LBqTLHGKa0Ay1PtqT6Fa8sluWLvr7cK0paJnfIyFa0gIiICIiAiIgKIxRfQuKzukNMx8MbT8TyDQacNCT0Cl1mvazaiZIIuAaXnqSco66ZXfNBTLPE68pCXOJJJc9x1JJ/mVPwxCEUaKBeF2wCCMczqfUrqQEREEbeN3CQFzBR25HP8A6qU7Or//ACZN3LzSKU6V0DJNgfegHyXyq/ekf0WWrTQ+cEcDXce4qg3tF42Ob6TGx9KZmh1N6VANPxXsgIiICIiAiIgovaxZTJBDINmPLT+uN/mwD3Ut2eSmW74qmtC5voA9wA+VF59pMXeXfIa+VzHetXtZ/er7Lm7LP6m79K7+FiC4oiICIiDKsO/7cf8App//AHVqqySzA2G+zmNK2h2oPCUuLR752j3WtoCIiAiIgIiICyztX/rUX6L++9amqB2r3eZGRThvkJY8imgdQtrxpUH9rqggY3B4BGxFQvpR1zWrvG5Du3bqP+ikUBERAULf76uaOQJ+f/4piR4iBJ0A1KhbFZnX7aWMAJzuANPhZ8RrwoKmqDbLo/q8P6Nv8IXWvwDLoF+oCIiAiIgIiIK32if7Om9Y/wD1Y1xdln9Td+ld/CxffafN3diy1pnkaKc6VdQ/s115L97MIjHYanZ0jnD0FGfvaUFtREQEREGQ48h/J95F9SM2SYEHUU0rpsaxn8FrjHB4BGoIqPQrOO1mw5XwzAeYGNx/N8TOP3n8OCtWBbcLdYYddWDu3DkWeEf8uU+6CfREQEREBERAXhbbKy3RujeA5rhQg/8Ae/Fe6IMPxBccuHJqOrlrWOQA5XDWgrSmag1H8l92O9RJo/Q8+B/wWz2qzMtjCyRoe07tcKgqj3p2askcTBKYwdmPBeBzo6tabb1PVBAseH7EH0NV5T2tkA1cPQan5LqHZxax8cH7b/8A417WXs0tDj9ZLE0c2ZnnroWt/egqlutzrYaAEDgBqSeFefotL7PsMm6WGaUUleKAHdjN6HqaAnlQDmpDDuEILjo6neS/2jht+a3Zvrv1VhQEREBERAREQEREGddrc4Js7OPjceVPCB+4q1YLsoslhs4HxMEnvJ4/7yzbGVq/Ld4uaw18TYGGula5flnc5a/ZIBZY2MboGNDRTQUaAB+5B6oiICIiCAxxdn5TscgA8TB3jKamrdSPcVHuqf2VXl3M0kBOkgzt5Zm7/Np/5fnpxFVit9WV+GLecmmR/eRcAWE1aPSlWn0KDa0XJdN4MvWFkzPK8VFdwdiD1BBHsutAREQEREBERAREQEREBERAREQEREBERAUff95i57PJMdco8I5uOjR8yFILM+1C+zK8WVp8LKPk6vI8LfQAg+45II3s3u/6fbA91SIgZCanV58Lan3J34eq15VXs5uo3dZA5wo+U5zUUIbswfLX9ZWpAREQEREBVDtJuf6fZu9a2skWppuY/jHto72Kt6IMw7NsR/RXiyyeR5JjdXyvPw+juHXnXTT1j+PLhNyWjvGCkUhLmFundv3LajbmOm3lV4wPicX5HkfQTMHiFf6Ru2cDflXkSOaC0IiICIiAiIgIiICIiAiIgIiICIiAiLznmbZ2lzyGtaKucTQADckoI7Et9tuGAyuGY1ysbWmZxrQV5aEnoFleHLE7EtuHeCoc4yzEDQDV1PQmjffomLMQOxJMMrXZG+GJgqXOJO5A+I6aDoPXTsI3GLis7WEDvHeKUji48K8Q3YfPigmwKIiICIiAiIgIiIOW87Ay84nRSCrXCh5jkRyI3BWN3pYZsJ2sUPiYc0UlKB7fT3oR68KLblF4huOO/wCLu5KihzNc3zNdqPSlCRQ/4FB44YxFHf8AECCBIB9ZHXVp2r1Bpv1U0sRvG7rThOcGpY7Xu5GeV440/m0/4FaNhHGDL8GR9I5gNq+GTmWe/wAO/qgtCIiAiIgIiICIiAiIgIiICIvC22xlgYXyODGjUk/y5noEHq94jBJIAAqSdAANySspx7iv8rO7mI/UNIJcK/WOp/CKn1IryXPizF8l+nJHmZDtl+KTXQup6CjR+KnsGYHMZbPagQ5pDo4qjSmxf70Ib8+SDp7PcLfQQLTMPrHDwMI/o2nia/ER8gepV5REBERAREQEREBERAREQc143fHecZjlYHtPA8DtUHgddwsqxDgme5yXxVliHizN0eymviA5fab+C15EGW4Vx46w+C1F0jPheNXt6H7Q/EdeGi3XesN7NzQyNeONNCPVp1Huq/feAbPeFXR1heamrdWEnmytPlTdUS2XDbcNyZ2teMu0sVS2nWmwNNQ4UQbQiyy6O0aazCkzGzDg4HI/3oCD8grhdmNrJbwKyd077Mvhp+t5fxQWNF8xyCUVaQRzBqPmvpAREQERcVuveC7/AOlljYeTnAHltug7UVHvXtIhg0gY6U/adWNm3UZjrTgOOqp95YktmIj3YLiDr3ULTqOoFXOHrogv9+45s92ZmsPeyioyt8od95+2/KpWdT2m14tlAOaV3BrRRjBzpsBvqfmp+4OzuS0UdaT3baaMaQZOlTqB+PstBui6IbmZkhYGg6k7uceZJ1KCAwjgtlz/AFkuWSbQjSrYvza/FX4vlTWttREBERAREQEREBERAREQEREBERAREQQl54Usl5A5oWtcTXNGMjq7k1G+53qqpeHZmRrBPXTyyjj+c3h+r81oyIMinwNbrCPBlcNyIpCNdBs4N1/wX73t73eQ3/Wj8XlM3Hi6juWxK1xEGVfl2+PsT/8Alf8A615zXve8w1baB+bZy39zFrKIMhlue9L0ILxMa6jPIGtGn2cwymnSq6bP2cWqVwMkkTQdXGrnuHtlAJ91qqIKXdnZzZ7MQZXvmI4eRh34DXlx4eytdisEVgblijYwcmtArsKmm50GvRdKICIiAiIgIiICIiAi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509" y="772990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31630"/>
            <a:ext cx="704441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you are inside a rotating barrel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speeds up, the apparent Centrifugal force will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Increase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Stay the same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386" y="1030899"/>
            <a:ext cx="22002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4793584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Will the truck fall over?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Explain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1268" name="Picture 4" descr="http://www.scientificamerican.com/media/inline/the-physics-of-disaster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2" r="23861" b="28229"/>
          <a:stretch/>
        </p:blipFill>
        <p:spPr bwMode="auto">
          <a:xfrm>
            <a:off x="7362092" y="1304193"/>
            <a:ext cx="3587262" cy="333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6176907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Will the truck fall over?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Explain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Yes because the line from the center of gravity down does not fall inside the place of support (wheels) and it is not stable 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" name="Picture 4" descr="http://www.scientificamerican.com/media/inline/the-physics-of-disaster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2" r="23861" b="28229"/>
          <a:stretch/>
        </p:blipFill>
        <p:spPr bwMode="auto">
          <a:xfrm>
            <a:off x="8018585" y="342901"/>
            <a:ext cx="3587262" cy="333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4465337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Compare the time for a satellites orbit in the shaded areas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sp>
        <p:nvSpPr>
          <p:cNvPr id="2" name="AutoShape 2" descr="data:image/jpeg;base64,/9j/4AAQSkZJRgABAQAAAQABAAD/2wCEAAkGBwgHBgkIBwgWCgkXGBsPGRgYGRsgFRgWICIeJiAoKx8iKDclJCYxHycdLTstJi8wNDovICo/RDMsOSgxMiwBCgoKDg0OGxAQGywlHyUvNC4yKywzKy8sOCwsNCw3NC43NzcsLCwsLCwsLywwMTc3LCwtLDUvNCwsNC8sNywsLP/AABEIAMABAAMBEQACEQEDEQH/xAAcAAEAAgMAAwAAAAAAAAAAAAAABgcCBQgBAwT/xAAvEAEAAQMCAwYEBwEAAAAAAAAAAQIDBAUGESExBxIUQVFhIiNxoTKBkbHB0eFS/8QAGgEBAAIDAQAAAAAAAAAAAAAAAAECAwQGBf/EACMRAQEAAgEEAQUBAAAAAAAAAAABAgMEBRESIYEiMUFRYXH/2gAMAwEAAhEDEQA/AKN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tdu6Dl6/neGxPhiOdVU9KYanM5mHFw8s/iLY43JaOl7B0TCtRGRZnLu+c1dOP08nLb+s8nZfpvjP4zTXIy1PYeh5tmqmzY8Lc8qqPKfp5o09Y5Ou98r5T+puuVV25NAytv53h8n46J501x0qh1XD5mHKw8sfmMGWNxrUNtUAAAAAAAAAAAAAAAAAAAAAAAAAABc/ZxgW8PbNm7TTwuXONyZ859Ps4rrG67OTZ+J6bOudolLylwEa7QtPt522ciuqPmW/m0z9Ov2en0nfdfJxk+19KbJ3ilHbtYAAAAAAAAAAAAAAAAAAAAAAAAAABdHZxn28zbNi1TPzLfy6o849Ps4rrGm6+TbftfbZ13vEoeUuAjfaFm0Ye18qmqfir+VHvM/49PpGq7OVj2/HtTZe2Kk3btYAAAAAAAAAAAAAAAAAAAAAAAAAABttt69laBneJxvionlVTPSqGpzOHhysPHL4q2OXjVrabvjQs63TVVleGr/AOa+Ux+fRye7pPJ131j3n7jPNkrzn740HDtzVGZ4iryijnM/wauk8rZe3j2/0uzGKp3LuDK3DnRkZMdyiOVNMdKY/v3dXwuFhxcPHH5rBll5VqG4qAAAAAAAAAAAAAAAAAAAAAAAAAAAAAAAAAAAAAAAAAAAAAAAAAAAAAAAAAAAAAAAAAAAAAAAAAAAAAAAAAAAAAAAAAAAAAAAAAAAAAAAAzot3K6a6qKJqpjnMxHKI9/RMlqZLfswQgAAAAAAAAAAAAAAAAAAAAAAAAAAAABMeybQcLcW9sPC1KIrxoiq9NM9K+7HKP1/ZMTI6vs2bWPaptWLcW7URwimmIiIj6QhCE9onZzpO6dOv3rOPTi6pETXTcppiJqq68KuH4uPvzXx9+qvjZfVctZWPdxL9di/R3LkcphWyy9qrljcb2r1IQAAAAAAAAAAAAAAAAAAAAAAAAAAA+7Q9Wy9C1fF1TT6opybdXfp4xxj3iY9JjjH5hHUezO0jQN04dFVOTThZvSq1cqiKon2mfxR7x+kLdv0t4/pttxbm0/R8G7XORTXf4T3aYmOPH+IXw1W33PTLr05W/VO0cpbtyrOVq9VWPVFdMRFMzHSZNtly9I35TLP00rEwgAAAAAAAAAAAAAAAAAAAAAAAAAAAAMouVxR3IrnuenHkd092IgAAAAAAAAAAAAAAAAAAAAAAAAAAAAAAAAAAAAAAAAAAAAAAAAAAAAAAAAAAAAAAAAAAAAAAAAAAAAAAAAAAAAAAAAAAAAAAAAAAAAAAAAAAAAAAAAAAAAAAAA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AutoShape 4" descr="data:image/jpeg;base64,/9j/4AAQSkZJRgABAQAAAQABAAD/2wCEAAkGBwgHBgkIBwgWCgkXGBsPGRgYGRsgFRgWICIeJiAoKx8iKDclJCYxHycdLTstJi8wNDovICo/RDMsOSgxMiwBCgoKDg0OGxAQGywlHyUvNC4yKywzKy8sOCwsNCw3NC43NzcsLCwsLCwsLywwMTc3LCwtLDUvNCwsNC8sNywsLP/AABEIAMABAAMBEQACEQEDEQH/xAAcAAEAAgMAAwAAAAAAAAAAAAAABgcCBQgBAwT/xAAvEAEAAQMCAwYEBwEAAAAAAAAAAQIDBAUGESExBxIUQVFhIiNxoTKBkbHB0eFS/8QAGgEBAAIDAQAAAAAAAAAAAAAAAAECAwQGBf/EACMRAQEAAgEEAQUBAAAAAAAAAAABAgMEBRESIYEiMUFRYXH/2gAMAwEAAhEDEQA/AKN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tdu6Dl6/neGxPhiOdVU9KYanM5mHFw8s/iLY43JaOl7B0TCtRGRZnLu+c1dOP08nLb+s8nZfpvjP4zTXIy1PYeh5tmqmzY8Lc8qqPKfp5o09Y5Ou98r5T+puuVV25NAytv53h8n46J501x0qh1XD5mHKw8sfmMGWNxrUNtUAAAAAAAAAAAAAAAAAAAAAAAAAABc/ZxgW8PbNm7TTwuXONyZ859Ps4rrG67OTZ+J6bOudolLylwEa7QtPt522ciuqPmW/m0z9Ov2en0nfdfJxk+19KbJ3ilHbtYAAAAAAAAAAAAAAAAAAAAAAAAAABdHZxn28zbNi1TPzLfy6o849Ps4rrGm6+TbftfbZ13vEoeUuAjfaFm0Ye18qmqfir+VHvM/49PpGq7OVj2/HtTZe2Kk3btYAAAAAAAAAAAAAAAAAAAAAAAAAABttt69laBneJxvionlVTPSqGpzOHhysPHL4q2OXjVrabvjQs63TVVleGr/AOa+Ux+fRye7pPJ131j3n7jPNkrzn740HDtzVGZ4iryijnM/wauk8rZe3j2/0uzGKp3LuDK3DnRkZMdyiOVNMdKY/v3dXwuFhxcPHH5rBll5VqG4qAAAAAAAAAAAAAAAAAAAAAAAAAAAAAAAAAAAAAAAAAAAAAAAAAAAAAAAAAAAAAAAAAAAAAAAAAAAAAAAAAAAAAAAAAAAAAAAAAAAAAAAAzot3K6a6qKJqpjnMxHKI9/RMlqZLfswQgAAAAAAAAAAAAAAAAAAAAAAAAAAAABMeybQcLcW9sPC1KIrxoiq9NM9K+7HKP1/ZMTI6vs2bWPaptWLcW7URwimmIiIj6QhCE9onZzpO6dOv3rOPTi6pETXTcppiJqq68KuH4uPvzXx9+qvjZfVctZWPdxL9di/R3LkcphWyy9qrljcb2r1IQAAAAAAAAAAAAAAAAAAAAAAAAAAA+7Q9Wy9C1fF1TT6opybdXfp4xxj3iY9JjjH5hHUezO0jQN04dFVOTThZvSq1cqiKon2mfxR7x+kLdv0t4/pttxbm0/R8G7XORTXf4T3aYmOPH+IXw1W33PTLr05W/VO0cpbtyrOVq9VWPVFdMRFMzHSZNtly9I35TLP00rEwgAAAAAAAAAAAAAAAAAAAAAAAAAAAAMouVxR3IrnuenHkd092IgAAAAAAAAAAAAAAAAAAAAAAAAAAAAAAAAAAAAAAAAAAAAAAAAAAAAAAAAAAAAAAAAAAAAAAAAAAAAAAAAAAAAAAAAAAAAAAAAAAAAAAAAAAAAAAAAAAAAAAAAAAAAAAAAA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420" y="417741"/>
            <a:ext cx="5102102" cy="382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9537"/>
            <a:ext cx="3310859" cy="572855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Compare the time for a satellites orbit in the shaded areas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They are the same time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9218" name="Picture 2" descr="http://image.slidesharecdn.com/universal-gravitation-ppp-1210686223469399-9/95/slide-43-728.jpg?cb=1210679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537" y="109537"/>
            <a:ext cx="6934200" cy="520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057" y="3118338"/>
            <a:ext cx="10419251" cy="249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221776"/>
            <a:ext cx="3728064" cy="261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27384" y="2202516"/>
            <a:ext cx="9964615" cy="328388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 = 6.67 X 10 -11 (</a:t>
            </a: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5.98 X 10</a:t>
            </a:r>
            <a:r>
              <a:rPr lang="en-US" sz="2800" b="1" u="sng" baseline="30000" dirty="0" smtClean="0">
                <a:solidFill>
                  <a:schemeClr val="accent1">
                    <a:lumMod val="75000"/>
                  </a:schemeClr>
                </a:solidFill>
              </a:rPr>
              <a:t>24</a:t>
            </a:r>
            <a:r>
              <a:rPr lang="en-US" sz="2800" b="1" u="sng" dirty="0" smtClean="0">
                <a:solidFill>
                  <a:schemeClr val="accent1">
                    <a:lumMod val="75000"/>
                  </a:schemeClr>
                </a:solidFill>
              </a:rPr>
              <a:t> kg) (70 kg)</a:t>
            </a:r>
          </a:p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				6.37 X 10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6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m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 =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6.67 X 10 -11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( 41.86 X 10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25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)/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6.37 X 10 </a:t>
            </a:r>
            <a:r>
              <a:rPr lang="en-US" sz="2800" b="1" baseline="30000" dirty="0">
                <a:solidFill>
                  <a:schemeClr val="accent1">
                    <a:lumMod val="75000"/>
                  </a:schemeClr>
                </a:solidFill>
              </a:rPr>
              <a:t>6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=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6.67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X 10 -11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(6.57 X 10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19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 = 43.8 X  10  </a:t>
            </a:r>
            <a:r>
              <a:rPr lang="en-US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8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 or </a:t>
            </a:r>
            <a:r>
              <a:rPr lang="en-US" sz="2800" b="1" dirty="0" smtClean="0">
                <a:solidFill>
                  <a:srgbClr val="FF0000"/>
                </a:solidFill>
              </a:rPr>
              <a:t>4.4 X 10 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9</a:t>
            </a:r>
            <a:endParaRPr lang="en-U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34" y="181706"/>
            <a:ext cx="8919982" cy="202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879" y="243800"/>
            <a:ext cx="2792212" cy="1958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4699798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Describe your speed if you jumped into the hole.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AutoShape 2" descr="data:image/jpeg;base64,/9j/4AAQSkZJRgABAQAAAQABAAD/2wCEAAkGBxQSEhUUExMVFhUXFxgbFxgYGBkeHBoaGBkYGhofFx0aHCggGh8lHBcbITEhJSkrLi8uFx8zODMsNygtLisBCgoKDg0OGxAQGywmICQsLDIsNDA0LCw0LSwvLCwsLDQsNCwsLCwsLCwsLCwsLCwsLCwsLCwsLCwsLCwsLCwsLP/AABEIAN0A5AMBIgACEQEDEQH/xAAcAAEAAgMBAQEAAAAAAAAAAAAABQYDBAcBAgj/xAA+EAABAwIEBAUBBgUDAwUBAAABAgMRACEEBRIxBkFRYRMiMnGBQgdSYpGhsRQjwdHwcoLhFTOiU2NzktMk/8QAGgEAAgMBAQAAAAAAAAAAAAAAAAQBAgMFBv/EAC0RAAICAQQBAwMDBAMAAAAAAAABAgMRBBIhMUETIlFhcfAFMqEUkbHRI0KB/9oADAMBAAIRAxEAPwDuNKUoAUpSgBSlKAFKUoAUpSgBSlKAFKUoAUpSgBSlKAFKUoAUpSgBSlKAFKUoAUpSgBSlKAFKUoAUpSgBSlKAFKUoAUrBisYhsStQSOU8/YbmolzO1K/7aYH3lz+iR/U1aMHLopKyMe2TtaL+bNIMFYJmISCo/ISDHzVexJWs+dQI5+IZHwhMCtltBAlJEdxA+BWnpfLMXqM9IlP+so5JWf8Ab/eK1zxCObDo9y1/+lRz+EJuYTF5NgPf/mq5nGeYfCESpTk8kEaf9x/pWkaoPgzd1nhF0HESZu06O/8ALI/Rc/pWyM4R0WP9pqgNcf4MoJU2pK48oKZBPuP61FufaCpyf5CbcpPLsDVLIRhJRkmslo2TazwdZazJpWy0z0Nj+SoNbVclwnHUmFsJ5W1GfiateTZs08IYWUqFyjYjrbY1lLap7M8mylLbua4LhSoMZs4iNSApPMpsR3g2P51JYPMG3fQoEjcbEe4NxQ4NFo2Rl0bVKUqpcUpSgBSlKAFKUoAUpSgBSlKAFY33koSVLUEpSCVKJgAC5JJ2FZKj8/y3+Jw7rGrT4iSNUTB3EjmJFxzFSsZ5A8yrO2MTqDLqVlMFQuCAqdJggGDBg7GDUjXLc6zjE4XFh55DbroYUnQwVgNtBaZddlJ8hMW3TCo1eYi25TnOKdCVlvBBnda0YtbhCYmQBhwmfdQqZpJ8EFkJqDzDPblDI1HmrkD26/t71BZ9xOVnQ2hZTzAsVdNR+kdt6q6nsViHfCEspN4TyjqdzTdWlb5kJ26nxAuTIDilFSwpY9RJnT2qLxWbEKKEct+c96iXsScOjwWzIPrUN1Hn/natReDeGgJCpWncxtysL/FMxqS768CreSwYFaluaUkLc3GqYF76o5VI43HeCQmfFdJgAWlX3UC+kDmegrDg8OMC2dQUVKTK1CPLNkpSOZJNc9zXPHE4nW2qFN+VJtuPUb73maiMPVk8dF0ti+ptca8ULW4W0nyotANioeonr0vUBhlocQdZJIExAgmdiZke8V8FasU4SUpCiq+kRJ/OrVgvs7xBAWSlIg+Uer5BtSOrdLTjX+5fR9jtUJLDl0yoOYUSSBvsm5j261v4XLcUCHG2nZJkKCef5XqZRkGIbeaOHQHTP1JISlQmypsfetPO0Zg0CvEB5KVKV6SohBtz2g/0pH0b5e6befub76lxFEzkPF6kKDeJZbX5gCsgBYkxyBBq+I4dYS8nENS2YuE+lYI6cviuHNrAuSVifUkwr5BtVmwvFOIabQlvElSIka0CQJ2kzBqFKVfNnK8FnFT4gddcbFQ2Zpbahwq0GQAoWMnbaqbm32iJcQlKW1o2kzPaAf61haU7idIdfT/D/UEzKSP1p6Le3MfIjNLOHwdGy/OlJs7Ch/6if6gb+4/Kp9DgIBBkHY1yTB5ViMG7qbX4uGV9Um3uP7VbMvzYtnyEKQVQRPOBb8J296PTc1nGGSrtj2yeV8lxpWHDPhaQpOx/Tse9ZqxGxSlKAFKUoAUpSgBSqvmnFCsPjCyppS2dGEOtGmUKxL7zAK9SxKdSW4CQTdRrTXx0C4ygNLbS4slKnAkhxlKXdSm9CyUGUJssAwrboAXSseIWQlRCSogEhIIBUQLAEkATte1QnDHFLeNQpSUrbCdJ8+mClYlJBSSOW0yPmpxZsY3i39KAIThrKVNJW9iIOJfOt47hIHoaQfuNpOkdTqVuo1zzKsoYxLSQphsJYW62HUJ0rWG3VpSdaYVBQAfnnVs4fw+KLjoxWvwShQc1qOm/3b2ETcWisHE2VvsI8TDy40kToSPMBygD1JHb8udTobY28yWH9SmvqnX7YvP1Rv4DApabASCAEwJJJttJNye5qtY7E6HVKKiVaRy5cxPOq9juKn3hoSTpERE6iecx06VpnMHCNSgsmxMggGLdLb12K6ZR5kcqSz0SP8apRkCCdh7duVXLggB1bjqjKgYHsdzH6VzxeM8RPMGwCU+onrttVqwec+CUYbDtgrMfxSyZ022UrYGN+lF8W44RpVhPLPOL8xUpTik+VSEJU2fxFcSQeYG3Q1QcXgHE7g/P677351OcU5wl7xNCQWz4bbSgTB0KlenqOU1CY7ELUUoK9RIA2ukD+wq1b9OG58JIs05PC7Zs8Nu+G6jUASJIEAyRsCCYHua7Nh8RiHGU2DThFyoAgT7Ee9cgwGBhadLR352Kvnn8V0PCt4opSpxYaRyCiJgdSa849XW5ylCDx+dnVenmopSkTa1uJCUqfKlC6lFKQmPbp0rTz51p3DrWXHNKDJ0xIO0gHletXGFpQSkOBaucKsP71puviNKiNAM/l2rCX6k4T6JWkUl2ULMsvZaaDiEKhflS5MpUD6tST/21j5Fe5DhyXfBQ2XICitCiCCm5kD6VRGx51ZccyhwuFBLesgkW0ggbhJtfmK0ciy9bOIS4Wmik+p5s6Si24QSRftXTX6npbYvd39RWWkug0Q2YZMEtDEMQpsyVN6hrRfaNzFeZXnDTS/FBXqSPSkEahbfoOtXhOBZL63SNIVFgAUk9RAlM72rWznI2nkrKHG0avSRaSDdPKyuZ5VTfo75b92H/AGD/AJ61tayiR4f4tS6hReU2hMykQdUfsf3rDneR/wAQE4nCr8xPmANiBaQPvCtvBYDDLZaZX4Yd6JIJt+IC9aKMQrLHlJjUy4Qb7jumNzy+Kx9XZxJpx+S/pqXK4fwTPDjuIYRDokiIM+pPQ9FCrkw6FpCk7HauQpz13x1uNuhTalAaVf0nnH5zV5yXNhIIBS2o7KtE7KHY8/ea2hJWL2+DNN1vEumWmleV7UG4pSlAClKUAaWKy9lRUtxCCSG9SlDkysuNyfwrJUOhNVZ7M8qYcPhIbceKtRTh2/EWVDV9ywMrVuQJUetT2fcPM4rQXkFzROlJUoJJMepIICojnWLBZOUJ0oCGkfdQkAfpVXu8G0PSSzLLf9v55/win5nh3XsK6xh8vbwrKwCS8sBcpgjS2gGCIESYqmcMvPYYDEOOPJQLoa8RYCzyKgDdOxjn7b9xaypAubnvXLPtCxDbmLKE+loBMD6nDv8AkIHwavTpfVsWX0az/UnVRKuEUs/nky5Dx882o+OC62oyoGJSFTdJ5j8Jt0irngcUCnxsEtK2p8zM2B/DzbPba/zXKQpQJSDBBECByFga+ctxjmEUcQ2opVITI2V1TGxFrlVh7109RooWLMeGcSu5p4Z1B7JMPilKew4DOKAhQIgz+JI2J++N+9c6zzELwz60Yjx0LMAJPmS6NtSVEwf+eVXPI+I2cdpDhGHxQ9JSqxP4Cev3FT81IZ/j0aAzjmQ5JGlabWkArHNCkgzbekVqbNM8XdfJtKEJLJzLMcwVqCWhrOncIjwwQNo5jrWE45AQGkHS2mVOqCoLqlC99yIER3NTPFPA7jEvMHx2LGRdaRH1xv8A6h1uBVSxAIHp09BFhXXr22RzF5F5e14ZutvHEuJbbSGkpEISm+lI3JO96l0ZUEmEAQB5iR6jzJNfXD2GSnD6kqgKusxcqG4HUCp9GD1IBIIkdRf8q8n+p62dljhHiK4+/wBzt6OmMI7n2z4yrMWmFysB0hPlTEke3IfNZsbjVYhJUuQT9Pt0HKtP/oyj6Le/+XrbQyW0+a59q5crHsUfA2ox3bvJBtKVqAQkC8SeXe9ZFPumEgBXMkbx3FSKFoVO94rdy3JSnzAaQT5Z3M9BvRCLl0iZyS7NbAMF1BUQNI2J59ZrBg2leOXAo+GoWSfTItbptUvj8qdQOYQQSQBY/PWq3njzqUBOjyGIVH71Lg4vDKKSlyTD8tIsdQ1cunOsOL0mDPlNwRWPDK8oPIpHt8VlZSIIUAJ6bVl0SUvP1OMOhSVEJPQ7XsQelSKuIVP6EqKlaUgSq8+1Zs2a1BR9X0wekVVcH/JeCSfKNp/aulUlbXjyv5X+0Ly9ks+H/B1XIuDgR4jgKVTOnkoQN+l6sr2ESkXgTuOvaq1mvF6Q2hDBklCZUPpECU3+r9qgM2z951Ib9COonVbnNP16quvEM/AhZp5zW7B1XIcXrRpO6Le45f2+KlK4twRxUUYtCVr/AJa/KZ5ah/RUfE12kU3dDbL6EUyco89ilKVkailKUAKUpQBq5njUsNLdV6UJKj8CuCYl4rKVlYBWtRKjtKoJP6xXTvtbzMtYMNp3eWEn/SAVK/YD5rlGBBKQmxGogyLAEXrqaGGIOQjqpZaRvF5MpOg60yF+YEKKTaJvFvmvp7NNASkstrTJI1m0K3AHW9evthShrb1kyDptKRaexjlWN3L1KjQjymAkEEAE7XPvf3FOceRZGv8AwaTGlSb7GCPg96s2W8SFKfCxSUvtiwcgKWjsCfUO2/eobA5R6tRg28o/LnsJrbeykoTpEuEm6Unbv0HvVbYV2LbPklTcXwdS4TDZa1MupcbOxHLsRuCOhqH4z4ETiUlWHIad+79C/ePSe4/KuT5bnT+CeK2VlJm6SZSodFjY++4611/g7j5jHQhX8p/7ijZX/wAZ+r23/eudZRZp3ug+PzsehONqxJHP8H4mDQGX0aXEk2V3PI/UO4rcwWchMhVzub11LO8kZxbeh5GofSRZST1Sdx+3WuWZzwZ/A+I46XXmADoLdiD/AO990DqLHttXn9RpZSm5575OnTbFR24JfL81U6DpbkpFzYAe52rQxOZFRIQCVdjVSVnK/DDYMIBkDuep514jHGO9JupDEXyW3LMalkSpoqXqkgnaPbv+1a7mLW88HfEiSTzkE2sagUZyEiIlXMnl7V8sZkB7VOJ4wgajnJ0bDZjICQdUd9/ea1seyFzLg9o/rNUVOYWMTB5jlNYjmi0jSVTH61XZN9lMJdFkxhiAj5MW+OlZ3MWg6QDB/eqcc4Ury8q2GHFAEq50Ol+SrsSJHNLElJEduveq3iMP4p8gGs2Hc/2Nbr2NlCkxvzpwzg0u4gocOyCUjYTyk+1+9M6ZShJNdozsnGUcPox8PuqBUhYgoJCkmxH51LY/FJbQVq7gJ6k7VW8ydWhxa5JKQU25pBt8QfyNR6nX3ZcKTpCYk2AHbrTH9PG2ze+I/nBT1XCG3tnqHiCD3/Wv0nwfmn8Tg2XJklACv9SRB/v81+ZXV/nz/vXYfsOzAqQ+ydk6VjtMg/sPyrtW4cPsc6t4l9zqdKUpQaFKUoAUpQ0Acq+2h4eLhkC6tDp09lFEH/xNUnK8xQErCkgSBYdhuO9WX7WnyrMEJHl0MCVbxqUszHxVRwuWurhSEggqAIjmQDv0g1ppNS4WOLy0L6iCaNtrFNFUaHdStICQqEg9esnp3qfweNIVZlaSQUpWVEhMC4SmbQPqM1t5XkiUIbcWkHTKhqMeZSvKVnnEfrWnmmcuElDYuhJ80bajBIHLe3eK7Dlu4QiZeIMW0ENpZV548yyQO41AC5/uKrmOx6mvIh0uffUJ0yblI7Dme9SiOElkDUvTKt9Jmdvkman8TwYlhpSWgVOQPMdrzYUKcIYWScZOZPQB+9ai3yozte0Wj26Va814LxCW/E8zp3UUiybkHurbcWioBjCWICSpZ2iDCRuferOW/o0jhF04L+1ZbJS1jdTjWwdF1o/1j6wOvqt9VdlweMbfbDjS0rbULKBkEf5yr8zu5ZAKgNNphcTW/wAMcRv4BetpcpV62zdCtrkcldxekbdI3zEYhcjp3F32bIdl3CQ2vct/Qr/T9w/p7b1zbMcE4yS2ppSVgwqR+3967PwlxoxjxCToeAlTSjf3SdlD9eoqRz7ImsW2UOAg/StNlJ9j/Q2rkXaT3fA7Xe8fJwBeXnZRAVzEj9aw+CUm/I8r1buIOClYQ63AXGpjWkcj97fSfe1eIyPyIJUykJJ8RaifTAItP7HnWtn6Y9qdcs/wZLXJSxNYK3hMIVpUZi4AH+CDesz+WAuBptfiq+8LJsJMT0NpPSr5k+EwrqSMOgaQrdexP537Cs2LwKMM4VNNIS4tGkk+lIO5jaSawWkfkies+Dk+Htc+29S3gkkBXlARq35d6vOW8ANJWX33EqREhAEJJI3PTnA61BZhw4Ewpsh1pQkheoFHYwb1SWnkZStfbKa+rSTc9p5g9KksgxYaSXHAk38iTcq1WO3IAc6mM2xbS2f5rSSWQEjwxFjET+1VNyFLKkoCNoTf9Ko0o9DFXuWCRxTkuqgC8KNhafpA5AbV85ljz/CrBT2BHc9K1m7GYM960c4xlggEb6ldo2FUqr9SxDE5bIs+MPhEuIkLGobpPQCxB6naKu/2NYxTeODZBhxCk9pHmHv6Y+a5yy8UzHOx6GrZ9nGOUcxwqSokeJHtIP713W04nMw0z9I0pSlBoUpSgBSlKAOH/a6ojMFX3Zb/AHXUtwnh1NoBdIvHKJASPzgWmtr7Q8vSvMWwU/8Acw8SZuUrVEHqAR+dSOWNWaHNIMA1tpa8OU2J6uecRNXi/HMLbRh5CVLKbnZsG5Ur2F4qu5JnmBYfWhxK1hQTqfKpCii6Tp5A1aM/ybxkxpuZIPtce9VPM+HUfwbZdCUPokJI5ySdKgO1bu1QWH18mcFuf1J/KeIcFicSpQccSSoBpJkDUQBYA9OVZ/tBzDSGm2lOFZJ9KoFhMq6x12iuc5YtnC+JrB8YAeHzEqEbjaJJmsWFxylFJU8ZE+oEiOkD9RTNdak1NPgJPCawZXOJ8W3qQFkA2MgGe+0TEfFR2Jxjzpkwm2zaAkR7JqTxWBUpPixAUbECE/HIe1Ym0qQBJjl+VNKCM95oBazpSTPSRMDnvWbB4dC1+aUo56QJnkBPWpVGKkaVIIXfTECTcG9ePvhSfSQTA5xtaO9W2kbz7yXLW0r1+KUQfKROqQQQbcq6nw/xAttqcU82tInS4k+YJFv5g58ri9csyR4tupWqdIB7gmNjWZ7M0mfKlJVuoC2kTA7b1jdQrOCYWuLyd4bWh1EgpWhQ3EFKgf0Iqp8TcHBzDuIYgHSNCDsCDPlPLmIrnPD/ABI/glS2rU0TdpXpPcc0nuP1rsGRcQs4pILaoUUyUH1Ade4nmK59lNmneY9fnY3GcLVh9nKsu4ffaUlSYQpBTqQpXmkbyP1q/YN8KJQtSfFN9xCxvY84qw4zK23VBakDWBZceYfNc9434WV4iXQlSyrQgBJNoET+lJZcE2uyJVtPnotGUhLutJUFpBgjVNwb/lWbFYdkAoWkEqtG1jtt7Vy7KXlZdiViTBBSY5/BvPtW7iOLFaCpCADGkqJMgDbSD+5qP6lf9gjBvhI1eIcI23rUsAAGyCo61gbbbDczvVYaxfiNEr0iFwgIQBIgTqVv2pmuZOvEeIvV5BHsD+tYG3DEAxHSk5zTT47Hqq8Y56PX3oR1WbI/O5+BUK5hikEqN+Q5k9fatvFLJcINjGkDtuT810DhvJcJ/CNu4gJlLpBJJnyjUQQOvWurotPGFW59sV1FrlPBzEYVZOnSZG9tud+lqtP2e4bTmGFtu6I+Ln9q0sTmA8VxTSNKCICTJhIO/cx1qf8As1YDuZMaZ0o1KnuEKj9qYnFRTMVJto7+KUFKQHBSlKAFKUoA5x9riVNrweJvpQtaFRuNYSQfyQayZHiNagY8pAIO896sH2hZcH8A+CnUUJLidvUgE2na0j2JrlnBeejDfyntWkkFB5AHf4ir03KEnGXTF9RU5JSXaOkYnMUhpSiJLZgiRa8TVT4owyF4dWJZWqFlCymNjsT3qSxGMbAKlQWXTGobEKFif8moHiNrSiEkhLaglufSpJTKgL3gxfvU6qHt4Kaefu+pRc9xAW4I+lABP4pJ/StRkQLEzPT/AD8q+k76rHfcbEjeK2FsEIS6o2KoN7qgiY7/APFdWir0oKPwUlLJsYHM3WFEX2goVMQfwn96+3Mx1AwkIVvKefYz+9eZc2t5ailpTsJKvMrZKfvKPSRWokHwgvUiyoiRq2mSN9PKaYUkYuJlbcvMajYidrG9uYrZQYTYm5IKeQN/6XB5RUX4s7mtplpShzEfse9XyVccG5h8cWxYmNUjb/y5chWN7MA4oqVAO9hae4rWxGEWg3TO1xtetcJ6kexqreCVFMlsIoaklUwVcoPlqwYpwpcBbH8xuC2v3AHlPIRNRvD2WJxAPmIWPoTEfhgztb86teCyuWyEAeI2m0pgqUORH6i5rOc15IxzwTnDvGDyFeDj0aVfS6nYg7FYExaPMLdQKvMAjkQa42vMVurZS6fMVAaxFgSJBAiIi1TeJ45OGcKZDh1AFB8oSJsQeRi165Gs9Opr5H9PKU1yb/EfAAccLzK1ayR5VmQBz02n2FU9WAElp1KmUJBW4qRqUB6RBvqNzGw3rrOSZ8zi0y0q49SDGpPuOncWrFnXDrWIOpQhYnzDn2WPqFvccjSLrjL3RN8YOUJwOFW4pIIUwgq0BIly6RK1GLIBn5FYc/8A4VLYbw6QVDTLliVWBkHluZ52rfzfh1eFJaUEgvGA8VQkJkkNpJ67nnUDm2XrbWSvSSrz6kmxTZAHwUmwpabeGsG0Uty5IHMVqSVxEHSoTeYAsK8RmahZBItBgnn06EdawYwlT0NytXlACZnVtAA3NbYy3wCyXAQpwqKuwFhHtz712NNa4wjF+RC2K3NmrhmvEUEKOj8R710r7F8F/wD0PLHpQjT7lShB/wDA/nXN9ZOr7xNj72rtf2Q5YW8Kp1W7pEf6USB+pNb38QKVczRfaUpSA4KUpQApSlAHikzvXH0cNIK38MoQ4ws+ETzaXdEewMV2GqbxpgCh5nFoTt/Lfj7h9JPWFH9amOFJNlLE3F4KTxXjmm8MnDKkHSIgTGmI+TWrl+JU5h1NmFBQ/lblSY5LMbHqNq+PtBwRC2lAeUjSD0PQn5qRyfI9bBZU8EEAKAge4EzNzf4q04ynZJLpCUWlFPyUBbRTyMjkeXvXkKUkJHIzH+c6vGY8LOJjxyk67eIgzB3uIn5rJieAnkNpUypK7iVJINuRSIm3Md67XqwwuSnJTsleuW3NWhQITBIhRIB25dR2qMWkmEkiASAfm886t+d8K4lvzqSCixJaGyuuk39+9RmH4cdUvSlCykiNQFp79utRw+cltyR98N8NnEALK0ob16So8jFo6/0qaxzbraFeF4fhJUDpTCjY6U6jzJ3tUrmOUhopZU2pSSlJSondcBICvwjpVf1aIC/KEq8yUKIlSJAKZEQLGZog88lJcssOFxClpAdYJO+ktwDysRafmtDFugJOrBJdbJ8wAWlQjoe1e4XPHCZkkR6jJJKReJtHcdqmsuzcGUkbgQFE2neJAjlVZZXghLkqGMbYbUFIwuKYP03Bv7HepLKc8xCTrQrxUqnyqgLSQIgbwY5GxrNxFjHDpSHRqTJgRA3gSdldj+tVBOZLQrxUABd9XNtQ5CLFPvtUPDjyXSyYmcwKnF6ydVoBsRBMg9Ku2AzNp/DqwiynxHCNClARP0gqFx7mua5ljday4B6ikkTcGIg/lv3vU+jyrBRYiFJO51CIrga/227/AJR1dMt1e34LKMvxGXoDwIQrVGxK+h08tP7107I891tpLym0rIEwrqPqH0n9K5njM9edaSH1IKg4CfLskDee55VXczzEFRDalhJ9Um5PeKWjaov2dGkq5P8Ad2foTFYZDyChaQtChcG4P+da5Nx79nj7afEwUuIEy2SStAO+ifUP/L3r54S4oewbUqOrDj6XViR/8Np/27e1dO4e4gYxrfiYdwKGyhspJ6LTuDTcMTSm0Yt4zFM/PvB+CV4qgbQDCjYBVwZPtWDGuF59F5SmEoE/SDEj3Mn5ru3FvBreMbXoPhOq+tIso/jHP3399q5yzwUcPiodSUMNQfEJA1Tfynn0HSL03pop2ucv/BS3MY4IXB5K4pz0etaUo6GbW7V37K8GGWW2k7IQlP5CKqPDTbeKfS63PhM3FiAVEQI7AX/KrwKtqZ5lgnTRe3cxSlKWGRSlKAFKUoAVixTCXEKQoSlQIPsRFZaUAcz4gysuIcwrh8ybtK+9Hp1dCQK5rjsY8FoQuy2vKDz3+o8/+a/QHEGVeMjUmzqJKO/4T2P6VyHPMt/iSVoTodQoh1B3tb8xE03TJOcZZ58/VCNlexvjgiHc1U9pSQsqubLIAP4azZTxE+ypBDrmhJ9BMyknzR1iotbSm1QfKdge/fpUngX2w0VL8rqDAnZQO4PeupKKwYp/B1jC5jh3kBUmZFtiCbiRyBqYwaEBPkSAO3XnXGcPnIac8YNOtEpAKgdQI5WI271dcq+0HDlEr1JI5kCCfYGRXPtokv2m1c1nkt2KwaXPWlKkjkRz5VznPMtSp0+YFKbFtOkFRPLf5ntUxheOmcQhSHCGVGRckpIOxnkYqm4rOEy44lqNMpbcBkTMEmdyUk1ppq5xbyVtak+DzNHylRCSkwiNKCT4d9io8/aK1BiHrEaQBfYAW6zvvW1lmXAteKVOaUyVmBE/Tp733NabuVOOSpBkAarmbcyadWDLJt5fiikHS5Lq5Kk6AqY6FQgb33qvZrJWVpgKvqEWPuIirRw9hQtYDqU6k+hQ6jketutb+c5G2+lam0KQ62rQ80jYzsoHuLxWVjSeC0Gczw4BUbpQsC2r0q6g9N6tKWAUtPtiWlAC52Umy0noZBI7RUXmOTrbWht5GlTgls8+wPW9b+EeSzhXWXSAmUuNgm4KrKPcWIiuPr698MrwP6azEsG7mGKWGNOjyqKTq9piPeoFzSL/ACatfEWOKMAyyttXiKUmOdot8map6sC64SmANIKlD7qR9Sj72ikKtHOTS8DM9TFJs3EL/ilJQn1jygn0pRzP+onbtXVMLhV4PBkMIS2tIB1JuTcXMjc8wbVQ+AMO227qWoEAiTFhJ/437119zFoCJKkkH2Ndhw9NRilwcxy3NvJj4b4iU40DikpZWSQkkwFiYCr+mel6m8wwDb7ZbdQFoO4P7jmD3Fc3zzGeOqAmEiIV7dBV24SwrrbA8VZVN0g3KQe5v8VW6pQSmuH8F6bnN7Xyb+UZW3hmktNCEjrv81u0pSzbbyxtLApSlQApSlAClKUAKUpQAqocYcLlw/xOG8r49Q5Ogcj+IAWPxVvpQBxQYdvGSlYDT4srlJ7g1Ws5yZ7DKKVpJBjzAEpPS+xrs3FvCCcT/NaIbfB9XJY6K/vVIZzl7DqLeIQogGCkj9+orrUXuyOPPx/o51lTrfHRQC6ryhLikxsCZAneCdh2NfD38sSPVzIiN9oPtMjrXUUjBYkQUN/EAg/FaeJ4FwxH8tSkn3kfNXc15yiqsXkqfDWExL2p1pxpRkhTbhFxG+nmK3n2A3CCz4ZBssGUpP1abkQRNiKln+AAqzbwEbagJP8AuEECmW8BrQsFagRzCSkn4JuKj1I/IPnkhk5YGTfEthJhWgGU2udaOv6WqzYXiRtxJYwuHU4padJUE6UDqVGNudSuH4cw8KCWSlVrr1EGPexqXy/CrbBQY08oP6RWU7YtEpPJVMm4YdQXARBBBQZOgzuOo99qmMKE4dS5WdTgSlZtZUEJIPKdhPMVJY7FqSkgW6TtPeoRp7QJcQCkjSoaQAoEzt2JqN0rFyVzGLKfiMWtvEoW+pS1tFwal/VI8spI8sbW97V84LJv40ShKFLAWu90wFRfoJPpq7ryAOKLg0qMpKdfmCkp5GbpVBInnapHLMtLIfJsDAbCbaEAA6UhNt796rKUUuOzVZZXs9woU9qZTKmGkNIH3VKtP+1Jn3qq8U5eMKlDKVK1ODU7FyRPkSPa/wA1fcGA2FLQ2XHDM33J3JrSORF5WvEuExfSiyR7kXMe9XhiPfRk555KHk2Hc1obSFBSh8ACZJFXBOVkNg+KTAvsB8Vvoy9RUrUUpbsG0o9RHUqF5O0VZsj4aQiFLTYelB2HO46zV7NQoorGuVjwjS4a4ZSdLroJFihJ59z27VcYoK9rmWWObyzpV1qCwhSlKoaClKUAKUpQApSlAClKUAKUpQAqNzjJWcSIdTJGyhZQ9iP2NqkqVKbXKIaT7OYZ7we80SW0B1A5j1j3A3I6iaxZW+IEKI5QqZnn2NdUiovNMhZfkqTCj9abK/5+aZhqpdSFbNKn+0gGwlQsUq7EVmS/psUwPabe9a2O4TeSP5TgcA5K8qvg7ftWky2+3PiNupExGkqAPuJBFaJwl0xdwnDwT7OKB+6R2NZi4BeqgvG7yUzPsfnpX1iMSsJ8nnPv+1T6GemQr2u0TOaL1JJgwNyB+1U3F54sK0tglJMHWAR025fFSK3HoAtfcybew518v4NChGmCd1A3/WmK4qCwzNyy8kxlqNEAqjR9PIjsdyO1SzmOkbVDJadWmE4dfISZ7c4/WthjhN5z/uqCB0Bk79jG3esJ7M5kzWCsfEUZMXjbbgAcv717g8C49GgaUWlRsD1/1VN5Zw8yzfTqV1VB/IbCpisJXJcQRvHTZ5mzQwGWIauLq5qP9ByrfpSl22+WNqKSwhSlKgkUpSgBSlKAFKUoAUpSgBSlKAFKUoAUpSgBSlKAFeRXtKAMD2EbX6kJV7pB/cVgGTsDZhr/AOif7VvUqcsjCNL/AKSx/wCi3/8ARP8Aas7WFQn0oSn2SB+1ZqUZYYR5Fe0pUEilKUAKUpQApSlAClKUAKUpQApSl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181" y="917179"/>
            <a:ext cx="4040065" cy="391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Where is the greatest linear speed?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Center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Edge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They are the same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539" y="779584"/>
            <a:ext cx="29337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www.cstephenmurray.com/onlinequizes/physics/rotationalmotion/pictures/ABCirc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3401" y="3127985"/>
            <a:ext cx="2085975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610143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Describe your speed if you jumped into the hole.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000" b="1" u="sng" dirty="0" smtClean="0">
                <a:solidFill>
                  <a:srgbClr val="FF0000"/>
                </a:solidFill>
                <a:hlinkClick r:id="rId2"/>
              </a:rPr>
              <a:t>https</a:t>
            </a:r>
            <a:r>
              <a:rPr lang="en-US" sz="2000" b="1" u="sng" dirty="0">
                <a:solidFill>
                  <a:srgbClr val="FF0000"/>
                </a:solidFill>
                <a:hlinkClick r:id="rId2"/>
              </a:rPr>
              <a:t>://</a:t>
            </a:r>
            <a:r>
              <a:rPr lang="en-US" sz="2000" b="1" u="sng" dirty="0" smtClean="0">
                <a:solidFill>
                  <a:srgbClr val="FF0000"/>
                </a:solidFill>
                <a:hlinkClick r:id="rId2"/>
              </a:rPr>
              <a:t>ps.fremont25.org/teachers/seatingchartcontainer.action?sectionId=35468#classtoolsmode</a:t>
            </a:r>
            <a:r>
              <a:rPr lang="en-US" sz="2000" b="1" u="sng" dirty="0" smtClean="0">
                <a:solidFill>
                  <a:srgbClr val="FF0000"/>
                </a:solidFill>
              </a:rPr>
              <a:t>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 smtClean="0">
                <a:solidFill>
                  <a:srgbClr val="FF0000"/>
                </a:solidFill>
              </a:rPr>
              <a:t>Would start slow, speed up at middle, then slow down as approaching opposite side of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AutoShape 2" descr="data:image/jpeg;base64,/9j/4AAQSkZJRgABAQAAAQABAAD/2wCEAAkGBxQTEhQUERMWFhQVGCAbFxcXFx4eFhgdGRcYHB4ZHRgcHCghGR8lHhsYIjMhJSkrLi4uGB85ODMtNygtLi0BCgoKDg0OGxAQGy8kHyQsLC8sLCw0LCwsLCwsNCwsLCwsLCwvLCwsLCwsLCwsLCwsLCwsLCwsLCwsLCwsNCwsLP/AABEIAKQAxgMBIgACEQEDEQH/xAAbAAEAAwEBAQEAAAAAAAAAAAAABAUGBwMCAf/EAEQQAAIBAgMFBQUGAwQKAwAAAAECAwARBBIhBQYTMUEiMlFhcSMzcoGxBxRCYqGyNFJ0gpGi0RUkQ1Njk8HD4fAWRFT/xAAWAQEBAQAAAAAAAAAAAAAAAAAAAQL/xAAdEQEBAQACAwEBAAAAAAAAAAAAARESIQIxQSJR/9oADAMBAAIRAxEAPwDuNKUoFKUoFKUoFKUoFKVWbxYp44C0Zs5eNQcuYjiTIhsp5mzGw8aCzpWdXbDwRSGbPIUilm7SCM2iCdjKL88x7VNi7YkknkR7FVVyLCxuuJmjH+FFqauNFSsdF9oERDsYnAjTO2oJsI2Z7DqVdeGfMivqHfPMfcsGBy5LjK7MYlQK5A5tIFJtoQedZ5w41r6Vkn3rlDMThjliEvGHEXs8LgksG/F2XNltrbW1WezNss0Es08YQJLIgCEtmVJSga1tCbajyrXKGLqlU028Kfd5Z0R2EQ7pGUsdNBf151Wyb4lM3EwzLlcxi0inNKCtkHkc69o8jfTS5nKGVq6VW7E2m04lzx8N4pDGy5gwuERrggcu3+lWVaQpSlApSlApSlApSlApSlApSlApSlBXbfx7QxXjAMjsscYbu55GCgt+UXufIV8YHYyoDxHaaRirO8h5tGwZSF5IFbUKBp51J2rFE0T/AHgKYgMz5+6AuuYnpa179LVz/wCz6ZMbiWniwQw0ELMYZeGQ+JDgqCZCLkAa2ubkjllrN9r8bzaex4cRl4yZsoI5kAhrXUgEZgbKbHqBXrh9nxoxdEAYggkczd2c/wCJmPzqVStYitGwcNr7FNVdTpzWZi0i+jMST61Gn3YgMboi5WcH2jXdrkKLkuSW0VRz0AFrVd0qZF1S7H3bihidGtIZM/EYi2bi2zC1zYGw5knTnVguzogrpw1KSMWZWF1JY3Jym41OtvHWpVKYiGuyoBG0awxrG/eVVCg+oW3gKj7R2FFKjrlALljmtezOoBax0OgH/irSlLJTVXu7sYYWNkDZmdzI7WsCzADQXNhZRzJPnVpSlWdBSlKBSlKBSlKBSlKBSlUm8e80WEyqQ0s8l+HBHYyPbr4Kvix0FBdE1nMTvphgxSDPiXXQiABlB8DISEU+Ra9Z/EYKbF9raD3Q8sLESIB5Oec59bL+WrSKJVUKgCqNAALAegHKoPxtuY6TuxYfDjoXZpn9cqiNR6ZjWZ2fvXjZeMHnUcOVowY4lXRSNe1mrVVzrZkwT72zchiZL/3rTBf4vbWJ4b5pi4y3yyRxst11FxkF9QKvMJtXHhFbiYeW6g5WiaM6i9g6uw/w1j9oYi10t3o3N78soHTrz/Stngfdx/Av7RTDUmHfIp/F4WWHxeM8aIa/zKA4tzJKAAda0OzdpRYhBJBKkiHkyMCP061nKp9pbLjUtiEkOGlUXaeMhdBc+0XuyL5MPSx1oOi0rnGC30xRaOHECLDcQ2XGOrcOTUBQITbhO353tysG5DaYDY4R+I8kkslrZ3fQA+CLZF+Q6U1WY2lgcURjijARnEoeGYGZ3GTDXZHDjTQjRTbK3yjTbTxMmIMbLIYzPHYFScpixsFtBEAnYzNq73UXNq08G8iGaaJ1YFJTGpCswe0Cy2uB3rFuyL90eNqi43e9BHK8KM7RI7MjAq11jDqDobAgi56a6aWrGT5VRMHBiYcJHFEGALpea95s0uLXiXh4drBXclifG461Bxe28Us0yqZbWdRdczLkZBnCLDa/D4jj2jZrDsi9hqtobfhgXNM1rKWbKC1iCoK6dbsLDma8p96cMvNzbtXIUkAI+Qufy5ri/kfCrc/oymDxE0bySKZXj45YytCczR58AGbRBpw+LqBrlJ6VMxe2sRmhZDLlaSSycMqzL95ZV0aMhhw7aZkNu1c1dRb1QmwJJJcJdEYoGeUxoC1tLkf9eRFR8NvgjJCeFJnkKAqFNgJGK5gSO0oKn/01Os9jSQyhgGU3B5Gvuq3Fbbw0LiKSeJHNrIWAbXlYedee1N4YYHySZ7gKTlRmAEj5FuQOraVvYmLalUb71QAAniWuA3s27BMrQgPp2faKy/LwqHit6JFaRhAhgSXhiRpspkIZUZY0yHO4k4i5bi+TnrYOUMailKVUKUqr3l22mDw0k7gtlHZQd53OiovmxsKCv3t3lOHKQYdRJi5geGh7qKNDLIRyQX+Z0FUmx9kCHM7sZZ5dZZm77kdPyqOijQV47v7OdM8+JIbF4ghpmHJf5Yl8EQaDx51cVApSlUK5hBgzKZ1BIX73JnsbG1v11tXT65HtPMIsS6Anh44uVBtmCyISL0FvicK4dmOqlZTe/dDIll19DyrfYH3cfwL+0VyPZWNmlmlebsiPDkMT2Q2Y3GnIWOYX/wAq3uwt7oJ1K4cSStEFU5E0JyA6MdAL3GpHI0GmqLtLCLLGyuSo0bMLXUowZW100IB1001qKWxUndWOBfFvaSEfCMqqf7Telfv+hY2sZy05H+8N00NweGAE/SghYLENiC0MnCxOHZSHlVCq3vYJa7LJ11Ui1hpUvYm132fImHxLl8HIQsEzEloWJsIZCean8Ln0PjVoBXljMKksbxyKGRwVZTyINSi6xW7kUnEzF/aO0jWa2rwcA2NtOx+tQ8HuZDGJFDuRJGUYWRR2kyXARAActh4aetQNxdqPG7bPxLFpIlzYeQ85Yb2F783Q9k+WU9a2ZqSRdVeP3eglKkoFKyCU5ABnYci9h2uh16gVXNuPhskKDMBDGIwSEZmQNmsWdSQSb9pbHU61+tvco5xH+HeZu1oChYcK9tWOSTX8vKpWI3liQMDfOo1BDBCwtmQSZbMVvqBc6Gpvivarn3ScTJwHCwcSOSQFzmZo5jLbJks3RQcy2HMNYVaNuzFaMBnBiVApBFxwnzDprzIPlXljt7oI72zMQyjusAQZ44WZWy2fKXGgve1q+X3uiLKsaSMWyalSqjPihhyCSNHViTlI/DSTxO1pitlJI4dmlBFtFmkVdPyqwH6V5Y/YkcrMzFrsIwbH/cy8Ven83PyryO82Hse02hFhw2vJmbKOGLe0BOl1vXph9vwO6xqzFmA/A1gSCwVmtZWIBOU2OlX8p2ptrbqyPIBDJkidw0pLnMbYhp7ZMhDauwHaW19cw0qd/wDFkDxuksiGJcq2yEdpizN2kNmYk3Iter+lOMNKUpWkK55tub75tLJ/sNngHybESL/20/WStztTHLBDLM/diRnPooJt+lYDczDMuFR5dZZyZpT4vKc5/uuB6AVBeUpSqFfMj2BJvYC5sLnTwA1PpR3ABJIAAuSeQA5mo0CCQiRspAN4iL6KyjU3/EdemgPrQCHkBseGhAysPe35m4ZbL0HU8+Vc2xEKmDaJIv7aU66gFbWIHSuqVzSDCmWPHRg2L4iUXIuNbdKCr2IkeIjxeeNSpA0IvcpxQG5c9K6TszZaxorQBY2fIznICCABdbC1rjrfQ62rE7K2McNHPdwwddLLa1g5PU9W/Sui4H3cfwL+0UHzHihcK4COxOVSwJYL1FvLW3OpNfE0eZSLkXBFxzFxa4PQ1VTY6Uyfd4lAktfiSkFSoyjiKikFySbZezaxuRpcLiq+XbUIYqHzuOaRguw9Qt8vztXmdiq/8Q7zeIc2j/5a2Uj1vVjDEqKFRQqjkqgAD0A0FBlt5pMQypicPAUlwjGVGdhmYKO3GI1uWDpcWJX++uhbtSPJCkzz8YTKrrlQIgBFxlW5PXqx5VUVG+zOUxpisH/+WY8Mf8KUCRBbwBZgPICp9VbPuhCc/ak7eIE51XS3OIdn3Z7Vxz7ba8rR5Nx4DLJJcjiFjoiBgZDdjxMuYjnYHlc+VqBcRi5HXiriQgkjewViVKzHOC3DUGyldFBWw0J1rQ7WxM4xLKvGHc4AjS8Td7PxWtYeB1BAsRc1j834vaPhN2pmnvMxEMR9kBIGvbExzC3s1Kj2aggljY2BFr1Zybsxls2eTvZiOzYkYoYkfhvo11+E+NjWc2RLj5XjWR5VjLDiEKQwIhlLDM8a2BYINARfkda8M+NTM1ps0nBMrENawgIOUIjEHiAAhVvr0GtJ5SGLiDcKFEdUYAMABeGMjKGzWcFfaX5XOug5HWpOD3QSOWGQSueCABcLnNgwy8QDNk7XcvbQchpX7un95Yu2KZ7hIwqkWTWMFmtYHNfn4G+grSVZ4+PstpSlK2yUpSgyH2quf9HSRqbGd44f+bKqH9DX6FA0GgHIV4/af7vBjocbFf5ZiP1APyr3qBSlKojYttUUMVLN0W9wupB8LjS/nUmo5f2oGZu4Tlt2T2l1LeI5AfmNSKBXPtid7Ff1Un1FdBrn2xO9iv6qT6igm4z3b/Cfoa1uB93H8C/tFc93lx06RsuHw7SEqbsSAii2p1N2PlWu2dBiJIoy8qxAovYiS7jQc5Hvf5KKC4mlVFLOwVRzZiAB6k6Cs9tSWLEFHjgWdkNllYmNEDdVmte9wuqg1aRbGhDB2XiONQ8hLsPhzXy/K1SNoreKTRScpIDnsXAuMx6C4FzQfGy8M8cSpI+dhe7a9SSBckkgDS510qXX4DX7QKrNiNw9sNppiMHc/FBL/lIo+VWdU7abWwBHWOdfkUU/VRUpGki3tjYLaKbNJ7pSozTc75O1bSxJvaw15V+HetLjKkj5rBUVe3nviMym7W04LDytzN6+dn7pIkaB5JGkQDI4fWMgk+z8Abm4N7jQ6aVPw+78KMjKGzJyJY6m01yfEnjSE+beVZnJrp57D28MS8qrGyogQq7W7YkQN3eakXtVzUDZuyI4CTFmF1VSCxIsgspsettL1PrU36zSlKVQpSlApSlBjftRW2Hw8l7CPGQE38GkCH91etSvtE2eZ9m4pFHb4ZZPiTtC3npVXszGiaGOVeUiBtPzAGoJVKUqiPK1pE7TWIYZQLqTobk20sFIHTtHyqRXliYyy2DMpBB7NrmxBtrpY2sfWv2CTMqsVK3AOVu8L9D5ig9K59sTvYr+qk+oroNc+2J3sV/VSfUUE3Ge7f4T9DWtwPu4/gX9orJYz3b/AAn6Gtbgfdx/Av7RQe9RtoC8bLZDn7OVzZWzaEHx0vp1qTURXEknZKMsZIbS7LJYWseQsrG/xUEulKUCqrDpm2xgxf3eHncj1aJB6c2/WrWoG5ycXaeNm6QRx4cfF2pX/eB8qlG8pSlUKUpQKUpQKUpQKUpQCK5luxF93fE4Fv8A60l4r9YZSWjI9O0n9nzrptYj7Q8E0TRbRiBJw4K4hRzeBiCx8zGRmHlmqUSqV8RShlDKQVYXBHIg8jX3VCoxhKsWQCzG8l73NlsCvS+g9ak0oPPDzB1VhezC+oIOviDqD5GsFsTvYr+qk+orczYRWJYdlyuXiLbOBe4F7dDrr4muf7HVw2Lysp/1h8oYHmCLkkHW/pQWmM92/wAJ+hrW4H3cfwL+0VjMcJOHJYoNDY2J0y63Fxr861eDwt40zMxHYZQDly2UWHZsWHre9B9nEcS6xG4OZWkRl9mw063uwPS1hbWpSLYAc7dTzr6pQKUpQRdp45YIZJpDZY0LH5C9vU8vnVh9nWy2gwSmUWmxDNPL5NLrl/srlX+zWdmg+/Y1MINYcOVmxR6Eg3jh9SRmPkB46dJqfQpSlUKUpQKUpQKUpQKUpQK/GF9DqDX7Sg5rLhTsycQt/AzN/q79IHY+4bwUnVT01HhV7Wl2hgo5o3imQPG4sysNCDWAxUE2zdJi02C/DPqZIB/LMObIOknT8XjU9KuqV8RSBgGUhlIuCDcEeIPWvuqhXPtid7Ff1Un1FdBrn2xO9iv6qT6igm4z3b/Cfoa1uB93H8C/tFZLGe7f4T9DWtwPu4/gX9ooPelKUCqnbm03QpBh1D4ufSJOijkZX8EXmfG1utfmN2qzSfdsGnGxOmYX9nCD+OVh3RzsvNrfMabdbdpcIHd3MuJlsZpmFi1uSqPwIOi/U61B7brbBTBwCNTndiXlkPelkbvOfoB0AAq4pSqFKUoFKUoFKUoFKUoFKUoFKUoFfhF+dftKDI47czIxk2fIMOxN2hZc2GcnU9gEGMn+ZD11Bqsm2lJB/G4d4bc5E9pB651F1HxqvPrXQaVBisDjY5lzQyJIvijBh+lYbYnexX9VJ9RXWcfu1hJmzy4aJn558oD38c4sf1qof7PcJclONHmNyElaxJ5nUnU+NBi8Z7t/hP0NavBm0SE6AItyeQ7IqUm4GG6vOw8DKbH+6pke5uCGXNAshXumUmS1vDOTagzh2/EzFMPmxMg0KYcZ7HwZx2E9WYCpUG7+LxP8Q4wsJ/2UTZp3H5ptBHflZAT4MOdbWKJVAVVCqOQAsB6AV90ELZGyocNGIsPGsaDWwHMnmxPNifE61NpSq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117" y="972126"/>
            <a:ext cx="4248883" cy="351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5707983" cy="433753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factor most directly responsible for making a black hole invisible is its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Surface Escape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size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122" name="Picture 2" descr="https://encrypted-tbn0.gstatic.com/images?q=tbn:ANd9GcTn9j7Cd0aIE-Bf4_xRWj6JSzjSwm-fBIRW4bKhGQ3w2Bvh-WC8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575" y="2113085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7" y="281354"/>
            <a:ext cx="4957707" cy="52519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factor most directly responsible for making a black hole invisible is its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Surface Escape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size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100" name="Picture 4" descr="https://encrypted-tbn3.gstatic.com/images?q=tbn:ANd9GcQwqkqnt7TJ-zRz7ma2CLGgHMpI5Z393AmXD9biU97cKdTsGWCDj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831" y="1497379"/>
            <a:ext cx="5369169" cy="402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black hole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the remains of a giant star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Has the same mass as it had as a star until it pulls more material inward.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Has a stronger attraction of gravity at its singularity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black hole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the remains of a giant star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Has the same mass as it had as a star until it pulls more material inward.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Has a stronger attraction of gravity at its singularity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All of these are correct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34462"/>
            <a:ext cx="9482813" cy="48533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moon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satellite of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freefalling around the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acted on by inertia and centripetal force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Produces an equal and opposite pull of gravity on the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true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moon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satellite of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freefalling around the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acted on by inertia and centripetal force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Produces an equal and opposite pull of gravity on the earth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true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5332844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Where is the greatest linear speed?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Center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Edge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They are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same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2" name="Rectangle 1"/>
          <p:cNvSpPr/>
          <p:nvPr/>
        </p:nvSpPr>
        <p:spPr>
          <a:xfrm>
            <a:off x="7197969" y="300623"/>
            <a:ext cx="47830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u="sng" dirty="0">
                <a:solidFill>
                  <a:srgbClr val="FF0000"/>
                </a:solidFill>
              </a:rPr>
              <a:t>Linear </a:t>
            </a:r>
            <a:r>
              <a:rPr lang="en-US" sz="3200" b="1" u="sng" dirty="0" smtClean="0">
                <a:solidFill>
                  <a:srgbClr val="FF0000"/>
                </a:solidFill>
              </a:rPr>
              <a:t> or (Tangential </a:t>
            </a:r>
            <a:r>
              <a:rPr lang="en-US" sz="3200" b="1" u="sng" dirty="0">
                <a:solidFill>
                  <a:srgbClr val="FF0000"/>
                </a:solidFill>
              </a:rPr>
              <a:t>speed)</a:t>
            </a:r>
          </a:p>
          <a:p>
            <a:pPr lvl="0">
              <a:lnSpc>
                <a:spcPct val="150000"/>
              </a:lnSpc>
            </a:pPr>
            <a:r>
              <a:rPr lang="en-US" sz="3200" b="1" u="sng" dirty="0" smtClean="0">
                <a:solidFill>
                  <a:srgbClr val="FF0000"/>
                </a:solidFill>
              </a:rPr>
              <a:t>is </a:t>
            </a:r>
            <a:r>
              <a:rPr lang="en-US" sz="3200" b="1" u="sng" dirty="0">
                <a:solidFill>
                  <a:srgbClr val="FF0000"/>
                </a:solidFill>
              </a:rPr>
              <a:t>the total distance traveled &amp; it is greatest on the outside of the </a:t>
            </a:r>
            <a:r>
              <a:rPr lang="en-US" sz="3200" b="1" u="sng" dirty="0" smtClean="0">
                <a:solidFill>
                  <a:srgbClr val="FF0000"/>
                </a:solidFill>
              </a:rPr>
              <a:t>disk</a:t>
            </a:r>
            <a:endParaRPr lang="en-US" sz="32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438400"/>
            <a:ext cx="9951736" cy="2743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has the greatest rotational speed?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Gent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Lady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same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6" name="Picture 2" descr="http://physics.usask.ca/~pywell/p121/Concept/con04f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3882" y="1013190"/>
            <a:ext cx="4143375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47446" y="3774831"/>
            <a:ext cx="10058400" cy="1875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400" dirty="0" smtClean="0"/>
              <a:t>In a circle</a:t>
            </a:r>
            <a:r>
              <a:rPr lang="en-US" sz="2400" dirty="0"/>
              <a:t> </a:t>
            </a:r>
            <a:r>
              <a:rPr lang="en-US" sz="2400" b="1" i="1" dirty="0"/>
              <a:t>tangential speed in the </a:t>
            </a:r>
            <a:r>
              <a:rPr lang="en-US" sz="2400" b="1" i="1" dirty="0" smtClean="0"/>
              <a:t>same </a:t>
            </a:r>
            <a:r>
              <a:rPr lang="en-US" sz="2400" b="1" i="1" dirty="0"/>
              <a:t>as linear </a:t>
            </a:r>
            <a:r>
              <a:rPr lang="en-US" sz="2400" b="1" i="1" dirty="0" smtClean="0"/>
              <a:t>speed &amp; depends on distance from the center. </a:t>
            </a:r>
          </a:p>
          <a:p>
            <a:pPr lvl="0">
              <a:lnSpc>
                <a:spcPct val="150000"/>
              </a:lnSpc>
            </a:pPr>
            <a:r>
              <a:rPr lang="en-US" sz="2400" b="1" i="1" dirty="0" smtClean="0"/>
              <a:t>Rotational speed i</a:t>
            </a:r>
            <a:r>
              <a:rPr lang="en-US" sz="2400" dirty="0" smtClean="0"/>
              <a:t>s the number of </a:t>
            </a:r>
            <a:r>
              <a:rPr lang="en-US" sz="2400" dirty="0"/>
              <a:t>rotations </a:t>
            </a:r>
            <a:r>
              <a:rPr lang="en-US" sz="2400" dirty="0" smtClean="0"/>
              <a:t>-Sometimes </a:t>
            </a:r>
            <a:r>
              <a:rPr lang="en-US" sz="2400" dirty="0"/>
              <a:t>it’s called </a:t>
            </a:r>
            <a:r>
              <a:rPr lang="en-US" sz="2400" b="1" u="sng" dirty="0"/>
              <a:t>angular velocity</a:t>
            </a:r>
            <a:r>
              <a:rPr lang="en-US" sz="2400" dirty="0" smtClean="0"/>
              <a:t>.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 descr="http://physics.usask.ca/~pywell/p121/Concept/con04f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70" y="531812"/>
            <a:ext cx="6321296" cy="155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875692" y="261280"/>
            <a:ext cx="3323378" cy="134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en-US" altLang="en-US" sz="24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rotational </a:t>
            </a:r>
            <a:r>
              <a:rPr lang="en-US" altLang="en-US" sz="2400" b="1" u="sng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speed is the same everywhere on a rotating </a:t>
            </a:r>
            <a:r>
              <a:rPr lang="en-US" altLang="en-US" sz="24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surface</a:t>
            </a:r>
          </a:p>
        </p:txBody>
      </p:sp>
      <p:sp>
        <p:nvSpPr>
          <p:cNvPr id="3" name="Rectangle 2"/>
          <p:cNvSpPr/>
          <p:nvPr/>
        </p:nvSpPr>
        <p:spPr>
          <a:xfrm>
            <a:off x="1383323" y="2140249"/>
            <a:ext cx="10503877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en-US" altLang="en-US" sz="24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The </a:t>
            </a:r>
            <a:r>
              <a:rPr lang="en-US" altLang="en-US" sz="2400" b="1" u="sng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have the same rotational speed but the lady has the greater linear speed</a:t>
            </a:r>
            <a:r>
              <a:rPr lang="en-US" altLang="en-US" sz="24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en-US" altLang="en-US" sz="2400" b="1" u="sng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n-US" altLang="en-US" sz="2400" b="1" u="sng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Linear </a:t>
            </a:r>
            <a:r>
              <a:rPr lang="en-US" altLang="en-US" sz="2400" b="1" u="sng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speed increases as you move closer to the edge 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4512230" cy="485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will roll down an incline the fastest if they have the same mass and diameter, a solid sphere or a ring?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52" y="970451"/>
            <a:ext cx="5406412" cy="278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1506</Words>
  <Application>Microsoft Office PowerPoint</Application>
  <PresentationFormat>Custom</PresentationFormat>
  <Paragraphs>310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 T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2015-01-13T19:53:12Z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